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3" r:id="rId2"/>
    <p:sldId id="330" r:id="rId3"/>
    <p:sldId id="364" r:id="rId4"/>
    <p:sldId id="339" r:id="rId5"/>
    <p:sldId id="257" r:id="rId6"/>
    <p:sldId id="352" r:id="rId7"/>
    <p:sldId id="351" r:id="rId8"/>
    <p:sldId id="353" r:id="rId9"/>
    <p:sldId id="356" r:id="rId10"/>
    <p:sldId id="370" r:id="rId11"/>
    <p:sldId id="354" r:id="rId12"/>
    <p:sldId id="357" r:id="rId13"/>
    <p:sldId id="372" r:id="rId14"/>
    <p:sldId id="312" r:id="rId15"/>
    <p:sldId id="375" r:id="rId16"/>
    <p:sldId id="376" r:id="rId17"/>
    <p:sldId id="316" r:id="rId18"/>
    <p:sldId id="374" r:id="rId19"/>
    <p:sldId id="365" r:id="rId20"/>
    <p:sldId id="371" r:id="rId21"/>
    <p:sldId id="275" r:id="rId22"/>
    <p:sldId id="369" r:id="rId23"/>
    <p:sldId id="295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086" autoAdjust="0"/>
  </p:normalViewPr>
  <p:slideViewPr>
    <p:cSldViewPr>
      <p:cViewPr>
        <p:scale>
          <a:sx n="75" d="100"/>
          <a:sy n="75" d="100"/>
        </p:scale>
        <p:origin x="-281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55535-26A9-46B3-96A4-F385AB827966}" type="doc">
      <dgm:prSet loTypeId="urn:microsoft.com/office/officeart/2005/8/layout/radial5" loCatId="cycle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25D2E9F-197E-493A-8137-A6E55110F6B3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Phu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Tho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1.370.000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A191E1-B68D-4FF8-8344-FCBAB4959007}" type="parTrans" cxnId="{252DAABD-CD44-4867-A92C-7E19BF28C824}">
      <dgm:prSet/>
      <dgm:spPr/>
      <dgm:t>
        <a:bodyPr/>
        <a:lstStyle/>
        <a:p>
          <a:endParaRPr lang="en-US"/>
        </a:p>
      </dgm:t>
    </dgm:pt>
    <dgm:pt modelId="{F541AF36-9A56-4881-BE71-F3FA6DD0C556}" type="sibTrans" cxnId="{252DAABD-CD44-4867-A92C-7E19BF28C824}">
      <dgm:prSet/>
      <dgm:spPr/>
      <dgm:t>
        <a:bodyPr/>
        <a:lstStyle/>
        <a:p>
          <a:endParaRPr lang="en-US"/>
        </a:p>
      </dgm:t>
    </dgm:pt>
    <dgm:pt modelId="{C1397B5A-C6AE-4FBF-AE08-BB09E01C80E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Tuyen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Quang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746.700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8C2257-AE4A-4544-81DF-28BB8FC3C2C9}" type="parTrans" cxnId="{5EF8DE29-AA19-43DF-8F53-2A16A009B310}">
      <dgm:prSet/>
      <dgm:spPr/>
      <dgm:t>
        <a:bodyPr/>
        <a:lstStyle/>
        <a:p>
          <a:endParaRPr lang="en-US"/>
        </a:p>
      </dgm:t>
    </dgm:pt>
    <dgm:pt modelId="{8046BAC5-E024-4331-A880-5EF40AD5DAC6}" type="sibTrans" cxnId="{5EF8DE29-AA19-43DF-8F53-2A16A009B310}">
      <dgm:prSet/>
      <dgm:spPr/>
      <dgm:t>
        <a:bodyPr/>
        <a:lstStyle/>
        <a:p>
          <a:endParaRPr lang="en-US"/>
        </a:p>
      </dgm:t>
    </dgm:pt>
    <dgm:pt modelId="{2949A4BD-549D-4744-AC6A-DF6CA94A863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Noi</a:t>
          </a:r>
          <a:endParaRPr lang="en-US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7.588.000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E12A1D-3572-4B90-8DF4-3F9F9417BE5D}" type="parTrans" cxnId="{D3505432-EB0E-4838-942B-0B2244D37A50}">
      <dgm:prSet/>
      <dgm:spPr/>
      <dgm:t>
        <a:bodyPr/>
        <a:lstStyle/>
        <a:p>
          <a:endParaRPr lang="en-US"/>
        </a:p>
      </dgm:t>
    </dgm:pt>
    <dgm:pt modelId="{F0513A66-7BA2-4664-85E9-D326BE97A125}" type="sibTrans" cxnId="{D3505432-EB0E-4838-942B-0B2244D37A50}">
      <dgm:prSet/>
      <dgm:spPr/>
      <dgm:t>
        <a:bodyPr/>
        <a:lstStyle/>
        <a:p>
          <a:endParaRPr lang="en-US"/>
        </a:p>
      </dgm:t>
    </dgm:pt>
    <dgm:pt modelId="{126676F5-4532-4822-AB84-E43811CBC3AB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Hoa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Binh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808.200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DAF25E-3920-4D2A-B8F4-FED842B64E87}" type="parTrans" cxnId="{9A098320-E81A-4FD4-804E-8BB2EF58810D}">
      <dgm:prSet/>
      <dgm:spPr/>
      <dgm:t>
        <a:bodyPr/>
        <a:lstStyle/>
        <a:p>
          <a:endParaRPr lang="en-US"/>
        </a:p>
      </dgm:t>
    </dgm:pt>
    <dgm:pt modelId="{093DA03F-0F99-4A34-8225-D0EECEB74200}" type="sibTrans" cxnId="{9A098320-E81A-4FD4-804E-8BB2EF58810D}">
      <dgm:prSet/>
      <dgm:spPr/>
      <dgm:t>
        <a:bodyPr/>
        <a:lstStyle/>
        <a:p>
          <a:endParaRPr lang="en-US"/>
        </a:p>
      </dgm:t>
    </dgm:pt>
    <dgm:pt modelId="{A5BAF692-6224-4E85-9FDC-FCA2183B4A5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Son La 1.149.000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9BA469-CFCF-4226-B219-E42B0CDBC3ED}" type="parTrans" cxnId="{0A27CB05-B6FF-4717-B777-8396C5C6C45C}">
      <dgm:prSet/>
      <dgm:spPr/>
      <dgm:t>
        <a:bodyPr/>
        <a:lstStyle/>
        <a:p>
          <a:endParaRPr lang="en-US"/>
        </a:p>
      </dgm:t>
    </dgm:pt>
    <dgm:pt modelId="{3917DB2F-B36D-49A0-8129-D0D6D839F3EA}" type="sibTrans" cxnId="{0A27CB05-B6FF-4717-B777-8396C5C6C45C}">
      <dgm:prSet/>
      <dgm:spPr/>
      <dgm:t>
        <a:bodyPr/>
        <a:lstStyle/>
        <a:p>
          <a:endParaRPr lang="en-US"/>
        </a:p>
      </dgm:t>
    </dgm:pt>
    <dgm:pt modelId="{E19BB301-56B3-4687-9421-82EA87DFB22F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Vinh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Phuc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1.021.000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603D1-D2A1-4719-8723-17D8B7B524C6}" type="parTrans" cxnId="{F942DFB1-E181-40EA-8D95-E83E01DAF28A}">
      <dgm:prSet/>
      <dgm:spPr/>
      <dgm:t>
        <a:bodyPr/>
        <a:lstStyle/>
        <a:p>
          <a:endParaRPr lang="en-US"/>
        </a:p>
      </dgm:t>
    </dgm:pt>
    <dgm:pt modelId="{DEFB60D5-A5D0-4F8D-B77C-B267CD9EDC57}" type="sibTrans" cxnId="{F942DFB1-E181-40EA-8D95-E83E01DAF28A}">
      <dgm:prSet/>
      <dgm:spPr/>
      <dgm:t>
        <a:bodyPr/>
        <a:lstStyle/>
        <a:p>
          <a:endParaRPr lang="en-US"/>
        </a:p>
      </dgm:t>
    </dgm:pt>
    <dgm:pt modelId="{E2041FBA-1965-495B-9948-5E61053C4F34}">
      <dgm:prSet phldrT="[Text]" custScaleX="129256" custScaleY="64914" custRadScaleRad="94734" custRadScaleInc="-51555"/>
      <dgm:spPr/>
      <dgm:t>
        <a:bodyPr/>
        <a:lstStyle/>
        <a:p>
          <a:endParaRPr lang="en-US"/>
        </a:p>
      </dgm:t>
    </dgm:pt>
    <dgm:pt modelId="{B7D6CD87-7E37-43FA-AAB9-D1119826BF1D}" type="parTrans" cxnId="{1C0179D5-4548-4127-9B3D-3A0C6DCDDC95}">
      <dgm:prSet/>
      <dgm:spPr/>
      <dgm:t>
        <a:bodyPr/>
        <a:lstStyle/>
        <a:p>
          <a:endParaRPr lang="en-US"/>
        </a:p>
      </dgm:t>
    </dgm:pt>
    <dgm:pt modelId="{41D82C0B-9C2B-409D-B14B-FE24CD29BC3E}" type="sibTrans" cxnId="{1C0179D5-4548-4127-9B3D-3A0C6DCDDC95}">
      <dgm:prSet/>
      <dgm:spPr/>
      <dgm:t>
        <a:bodyPr/>
        <a:lstStyle/>
        <a:p>
          <a:endParaRPr lang="en-US"/>
        </a:p>
      </dgm:t>
    </dgm:pt>
    <dgm:pt modelId="{BBAC20A8-3679-4753-8459-A65BACAB447A}">
      <dgm:prSet phldrT="[Text]" custScaleX="129256" custScaleY="64914" custRadScaleRad="94734" custRadScaleInc="-51555"/>
      <dgm:spPr/>
      <dgm:t>
        <a:bodyPr/>
        <a:lstStyle/>
        <a:p>
          <a:endParaRPr lang="en-US"/>
        </a:p>
      </dgm:t>
    </dgm:pt>
    <dgm:pt modelId="{34B72B91-5EFA-4705-BAE6-CBA4E3FE6817}" type="parTrans" cxnId="{12D787AA-F960-4AC3-98D3-327FF18B5FDB}">
      <dgm:prSet/>
      <dgm:spPr/>
      <dgm:t>
        <a:bodyPr/>
        <a:lstStyle/>
        <a:p>
          <a:endParaRPr lang="en-US"/>
        </a:p>
      </dgm:t>
    </dgm:pt>
    <dgm:pt modelId="{71F4D6C4-9FB3-4DE0-B773-7864566B27DB}" type="sibTrans" cxnId="{12D787AA-F960-4AC3-98D3-327FF18B5FDB}">
      <dgm:prSet/>
      <dgm:spPr/>
      <dgm:t>
        <a:bodyPr/>
        <a:lstStyle/>
        <a:p>
          <a:endParaRPr lang="en-US"/>
        </a:p>
      </dgm:t>
    </dgm:pt>
    <dgm:pt modelId="{3CA68504-4DFA-467A-B7CC-B37558CED1EC}" type="pres">
      <dgm:prSet presAssocID="{AFF55535-26A9-46B3-96A4-F385AB8279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862AB-C429-4C6E-90F0-EDBFC409F138}" type="pres">
      <dgm:prSet presAssocID="{D25D2E9F-197E-493A-8137-A6E55110F6B3}" presName="centerShape" presStyleLbl="node0" presStyleIdx="0" presStyleCnt="1" custScaleX="181088" custScaleY="121883"/>
      <dgm:spPr/>
      <dgm:t>
        <a:bodyPr/>
        <a:lstStyle/>
        <a:p>
          <a:endParaRPr lang="en-US"/>
        </a:p>
      </dgm:t>
    </dgm:pt>
    <dgm:pt modelId="{4664607A-E3CA-41D9-9882-AABF81271B0C}" type="pres">
      <dgm:prSet presAssocID="{3C8C2257-AE4A-4544-81DF-28BB8FC3C2C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80783E0-DF04-4981-97D7-CC078DE8542C}" type="pres">
      <dgm:prSet presAssocID="{3C8C2257-AE4A-4544-81DF-28BB8FC3C2C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6147C5B-037B-456A-90B0-C9D0D77C60F0}" type="pres">
      <dgm:prSet presAssocID="{C1397B5A-C6AE-4FBF-AE08-BB09E01C80EE}" presName="node" presStyleLbl="node1" presStyleIdx="0" presStyleCnt="5" custScaleX="129256" custScaleY="64914" custRadScaleRad="118669" custRadScaleInc="7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6769E-AF93-4FDB-8F3E-49F5106BC229}" type="pres">
      <dgm:prSet presAssocID="{015603D1-D2A1-4719-8723-17D8B7B524C6}" presName="parTrans" presStyleLbl="sibTrans2D1" presStyleIdx="1" presStyleCnt="5" custAng="21272701" custFlipHor="0" custScaleX="208451" custScaleY="108275" custLinFactX="-7756" custLinFactNeighborX="-100000" custLinFactNeighborY="-48349" custRadScaleRad="286298" custRadScaleInc="-2147483648"/>
      <dgm:spPr/>
      <dgm:t>
        <a:bodyPr/>
        <a:lstStyle/>
        <a:p>
          <a:endParaRPr lang="en-US"/>
        </a:p>
      </dgm:t>
    </dgm:pt>
    <dgm:pt modelId="{E33A7926-F6BF-40D8-AEC0-EF0DC55377A7}" type="pres">
      <dgm:prSet presAssocID="{015603D1-D2A1-4719-8723-17D8B7B524C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3851F25-AFD3-4F37-AA03-D20A05E4FF1D}" type="pres">
      <dgm:prSet presAssocID="{E19BB301-56B3-4687-9421-82EA87DFB22F}" presName="node" presStyleLbl="node1" presStyleIdx="1" presStyleCnt="5" custScaleX="138089" custScaleY="96805" custRadScaleRad="116369" custRadScaleInc="-4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EADCD-CD37-4E1C-B7AF-075F93A6C73F}" type="pres">
      <dgm:prSet presAssocID="{E4E12A1D-3572-4B90-8DF4-3F9F9417BE5D}" presName="parTrans" presStyleLbl="sibTrans2D1" presStyleIdx="2" presStyleCnt="5" custAng="1025617" custScaleX="179655" custLinFactNeighborX="61100" custLinFactNeighborY="-1062" custRadScaleRad="100403" custRadScaleInc="-2147483648"/>
      <dgm:spPr/>
      <dgm:t>
        <a:bodyPr/>
        <a:lstStyle/>
        <a:p>
          <a:endParaRPr lang="en-US"/>
        </a:p>
      </dgm:t>
    </dgm:pt>
    <dgm:pt modelId="{6B8B54ED-5564-4FC7-BBE8-FC27747DC61F}" type="pres">
      <dgm:prSet presAssocID="{E4E12A1D-3572-4B90-8DF4-3F9F9417BE5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E5068F8-04FD-4340-9443-931A4A2AED5F}" type="pres">
      <dgm:prSet presAssocID="{2949A4BD-549D-4744-AC6A-DF6CA94A8638}" presName="node" presStyleLbl="node1" presStyleIdx="2" presStyleCnt="5" custScaleX="151942" custRadScaleRad="114132" custRadScaleInc="-91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DA840-D2BE-4745-9739-FD9E9A509B32}" type="pres">
      <dgm:prSet presAssocID="{7ADAF25E-3920-4D2A-B8F4-FED842B64E8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F6298CB-689A-4F68-8A97-0615E9C3508D}" type="pres">
      <dgm:prSet presAssocID="{7ADAF25E-3920-4D2A-B8F4-FED842B64E8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06F984E-FA12-48A9-9884-61F7FAF52A0A}" type="pres">
      <dgm:prSet presAssocID="{126676F5-4532-4822-AB84-E43811CBC3AB}" presName="node" presStyleLbl="node1" presStyleIdx="3" presStyleCnt="5" custScaleX="148151" custRadScaleRad="103452" custRadScaleInc="7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79264-95BB-4F65-99D1-DC978E45A4DE}" type="pres">
      <dgm:prSet presAssocID="{9C9BA469-CFCF-4226-B219-E42B0CDBC3E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3BC8E43-D30F-4097-9B1C-4DF4349695F2}" type="pres">
      <dgm:prSet presAssocID="{9C9BA469-CFCF-4226-B219-E42B0CDBC3E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F05F114-EA67-4654-A4E6-AFAD005BB85C}" type="pres">
      <dgm:prSet presAssocID="{A5BAF692-6224-4E85-9FDC-FCA2183B4A55}" presName="node" presStyleLbl="node1" presStyleIdx="4" presStyleCnt="5" custScaleX="136440" custScaleY="96805" custRadScaleRad="119879" custRadScaleInc="-2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D8E4B-D33D-4EF3-B720-2578F43483CE}" type="presOf" srcId="{015603D1-D2A1-4719-8723-17D8B7B524C6}" destId="{E33A7926-F6BF-40D8-AEC0-EF0DC55377A7}" srcOrd="1" destOrd="0" presId="urn:microsoft.com/office/officeart/2005/8/layout/radial5"/>
    <dgm:cxn modelId="{50825349-8244-418F-A2F7-2089D5DAA9DF}" type="presOf" srcId="{015603D1-D2A1-4719-8723-17D8B7B524C6}" destId="{5D46769E-AF93-4FDB-8F3E-49F5106BC229}" srcOrd="0" destOrd="0" presId="urn:microsoft.com/office/officeart/2005/8/layout/radial5"/>
    <dgm:cxn modelId="{3F80E46B-20D1-4F3D-8168-0B793D33448B}" type="presOf" srcId="{E4E12A1D-3572-4B90-8DF4-3F9F9417BE5D}" destId="{C1DEADCD-CD37-4E1C-B7AF-075F93A6C73F}" srcOrd="0" destOrd="0" presId="urn:microsoft.com/office/officeart/2005/8/layout/radial5"/>
    <dgm:cxn modelId="{B9029993-6728-49B4-9074-1FF2F10AF843}" type="presOf" srcId="{E19BB301-56B3-4687-9421-82EA87DFB22F}" destId="{93851F25-AFD3-4F37-AA03-D20A05E4FF1D}" srcOrd="0" destOrd="0" presId="urn:microsoft.com/office/officeart/2005/8/layout/radial5"/>
    <dgm:cxn modelId="{9053C48D-2C86-4BF2-A692-C966C4FB0C1D}" type="presOf" srcId="{C1397B5A-C6AE-4FBF-AE08-BB09E01C80EE}" destId="{E6147C5B-037B-456A-90B0-C9D0D77C60F0}" srcOrd="0" destOrd="0" presId="urn:microsoft.com/office/officeart/2005/8/layout/radial5"/>
    <dgm:cxn modelId="{87D7CD21-F51D-444C-B7D5-1FAAD75F7F7E}" type="presOf" srcId="{E4E12A1D-3572-4B90-8DF4-3F9F9417BE5D}" destId="{6B8B54ED-5564-4FC7-BBE8-FC27747DC61F}" srcOrd="1" destOrd="0" presId="urn:microsoft.com/office/officeart/2005/8/layout/radial5"/>
    <dgm:cxn modelId="{6B820EF2-5B6B-4B47-95E4-304EAB8F2FA3}" type="presOf" srcId="{AFF55535-26A9-46B3-96A4-F385AB827966}" destId="{3CA68504-4DFA-467A-B7CC-B37558CED1EC}" srcOrd="0" destOrd="0" presId="urn:microsoft.com/office/officeart/2005/8/layout/radial5"/>
    <dgm:cxn modelId="{4CCEF0E6-B67A-4692-8016-AE1B5F1FCB37}" type="presOf" srcId="{9C9BA469-CFCF-4226-B219-E42B0CDBC3ED}" destId="{63BC8E43-D30F-4097-9B1C-4DF4349695F2}" srcOrd="1" destOrd="0" presId="urn:microsoft.com/office/officeart/2005/8/layout/radial5"/>
    <dgm:cxn modelId="{5EF8DE29-AA19-43DF-8F53-2A16A009B310}" srcId="{D25D2E9F-197E-493A-8137-A6E55110F6B3}" destId="{C1397B5A-C6AE-4FBF-AE08-BB09E01C80EE}" srcOrd="0" destOrd="0" parTransId="{3C8C2257-AE4A-4544-81DF-28BB8FC3C2C9}" sibTransId="{8046BAC5-E024-4331-A880-5EF40AD5DAC6}"/>
    <dgm:cxn modelId="{1C0179D5-4548-4127-9B3D-3A0C6DCDDC95}" srcId="{AFF55535-26A9-46B3-96A4-F385AB827966}" destId="{E2041FBA-1965-495B-9948-5E61053C4F34}" srcOrd="1" destOrd="0" parTransId="{B7D6CD87-7E37-43FA-AAB9-D1119826BF1D}" sibTransId="{41D82C0B-9C2B-409D-B14B-FE24CD29BC3E}"/>
    <dgm:cxn modelId="{12D787AA-F960-4AC3-98D3-327FF18B5FDB}" srcId="{AFF55535-26A9-46B3-96A4-F385AB827966}" destId="{BBAC20A8-3679-4753-8459-A65BACAB447A}" srcOrd="2" destOrd="0" parTransId="{34B72B91-5EFA-4705-BAE6-CBA4E3FE6817}" sibTransId="{71F4D6C4-9FB3-4DE0-B773-7864566B27DB}"/>
    <dgm:cxn modelId="{89A83D84-F143-4E22-9BE9-53FB1C45C21E}" type="presOf" srcId="{2949A4BD-549D-4744-AC6A-DF6CA94A8638}" destId="{2E5068F8-04FD-4340-9443-931A4A2AED5F}" srcOrd="0" destOrd="0" presId="urn:microsoft.com/office/officeart/2005/8/layout/radial5"/>
    <dgm:cxn modelId="{D1D32BF4-B5BB-4732-AFDA-41B73B4B626E}" type="presOf" srcId="{7ADAF25E-3920-4D2A-B8F4-FED842B64E87}" destId="{05BDA840-D2BE-4745-9739-FD9E9A509B32}" srcOrd="0" destOrd="0" presId="urn:microsoft.com/office/officeart/2005/8/layout/radial5"/>
    <dgm:cxn modelId="{0A27CB05-B6FF-4717-B777-8396C5C6C45C}" srcId="{D25D2E9F-197E-493A-8137-A6E55110F6B3}" destId="{A5BAF692-6224-4E85-9FDC-FCA2183B4A55}" srcOrd="4" destOrd="0" parTransId="{9C9BA469-CFCF-4226-B219-E42B0CDBC3ED}" sibTransId="{3917DB2F-B36D-49A0-8129-D0D6D839F3EA}"/>
    <dgm:cxn modelId="{D3505432-EB0E-4838-942B-0B2244D37A50}" srcId="{D25D2E9F-197E-493A-8137-A6E55110F6B3}" destId="{2949A4BD-549D-4744-AC6A-DF6CA94A8638}" srcOrd="2" destOrd="0" parTransId="{E4E12A1D-3572-4B90-8DF4-3F9F9417BE5D}" sibTransId="{F0513A66-7BA2-4664-85E9-D326BE97A125}"/>
    <dgm:cxn modelId="{F942DFB1-E181-40EA-8D95-E83E01DAF28A}" srcId="{D25D2E9F-197E-493A-8137-A6E55110F6B3}" destId="{E19BB301-56B3-4687-9421-82EA87DFB22F}" srcOrd="1" destOrd="0" parTransId="{015603D1-D2A1-4719-8723-17D8B7B524C6}" sibTransId="{DEFB60D5-A5D0-4F8D-B77C-B267CD9EDC57}"/>
    <dgm:cxn modelId="{97D9347D-EE5E-4C70-84C3-173C693D46A8}" type="presOf" srcId="{A5BAF692-6224-4E85-9FDC-FCA2183B4A55}" destId="{DF05F114-EA67-4654-A4E6-AFAD005BB85C}" srcOrd="0" destOrd="0" presId="urn:microsoft.com/office/officeart/2005/8/layout/radial5"/>
    <dgm:cxn modelId="{50380B22-CDE5-470B-953A-FF466CCEC9FD}" type="presOf" srcId="{9C9BA469-CFCF-4226-B219-E42B0CDBC3ED}" destId="{08A79264-95BB-4F65-99D1-DC978E45A4DE}" srcOrd="0" destOrd="0" presId="urn:microsoft.com/office/officeart/2005/8/layout/radial5"/>
    <dgm:cxn modelId="{A3314BD2-A827-42CD-9AF1-317A6ACC7503}" type="presOf" srcId="{D25D2E9F-197E-493A-8137-A6E55110F6B3}" destId="{16D862AB-C429-4C6E-90F0-EDBFC409F138}" srcOrd="0" destOrd="0" presId="urn:microsoft.com/office/officeart/2005/8/layout/radial5"/>
    <dgm:cxn modelId="{86026255-FB04-4CF9-8831-46812C5F3079}" type="presOf" srcId="{3C8C2257-AE4A-4544-81DF-28BB8FC3C2C9}" destId="{4664607A-E3CA-41D9-9882-AABF81271B0C}" srcOrd="0" destOrd="0" presId="urn:microsoft.com/office/officeart/2005/8/layout/radial5"/>
    <dgm:cxn modelId="{B12F9865-5B50-4681-9037-6E853795F89A}" type="presOf" srcId="{7ADAF25E-3920-4D2A-B8F4-FED842B64E87}" destId="{AF6298CB-689A-4F68-8A97-0615E9C3508D}" srcOrd="1" destOrd="0" presId="urn:microsoft.com/office/officeart/2005/8/layout/radial5"/>
    <dgm:cxn modelId="{DA40B3F3-B0CD-40D2-8FF5-A5D35297D3FB}" type="presOf" srcId="{3C8C2257-AE4A-4544-81DF-28BB8FC3C2C9}" destId="{380783E0-DF04-4981-97D7-CC078DE8542C}" srcOrd="1" destOrd="0" presId="urn:microsoft.com/office/officeart/2005/8/layout/radial5"/>
    <dgm:cxn modelId="{252DAABD-CD44-4867-A92C-7E19BF28C824}" srcId="{AFF55535-26A9-46B3-96A4-F385AB827966}" destId="{D25D2E9F-197E-493A-8137-A6E55110F6B3}" srcOrd="0" destOrd="0" parTransId="{D4A191E1-B68D-4FF8-8344-FCBAB4959007}" sibTransId="{F541AF36-9A56-4881-BE71-F3FA6DD0C556}"/>
    <dgm:cxn modelId="{9A098320-E81A-4FD4-804E-8BB2EF58810D}" srcId="{D25D2E9F-197E-493A-8137-A6E55110F6B3}" destId="{126676F5-4532-4822-AB84-E43811CBC3AB}" srcOrd="3" destOrd="0" parTransId="{7ADAF25E-3920-4D2A-B8F4-FED842B64E87}" sibTransId="{093DA03F-0F99-4A34-8225-D0EECEB74200}"/>
    <dgm:cxn modelId="{68B015D0-1754-44ED-972B-02656513B76D}" type="presOf" srcId="{126676F5-4532-4822-AB84-E43811CBC3AB}" destId="{A06F984E-FA12-48A9-9884-61F7FAF52A0A}" srcOrd="0" destOrd="0" presId="urn:microsoft.com/office/officeart/2005/8/layout/radial5"/>
    <dgm:cxn modelId="{0664A886-1CEC-448C-8B9A-4A021655BA95}" type="presParOf" srcId="{3CA68504-4DFA-467A-B7CC-B37558CED1EC}" destId="{16D862AB-C429-4C6E-90F0-EDBFC409F138}" srcOrd="0" destOrd="0" presId="urn:microsoft.com/office/officeart/2005/8/layout/radial5"/>
    <dgm:cxn modelId="{A18B37FA-2FA7-48B8-8F3B-2F98A6D2B0BE}" type="presParOf" srcId="{3CA68504-4DFA-467A-B7CC-B37558CED1EC}" destId="{4664607A-E3CA-41D9-9882-AABF81271B0C}" srcOrd="1" destOrd="0" presId="urn:microsoft.com/office/officeart/2005/8/layout/radial5"/>
    <dgm:cxn modelId="{225FE29A-1C3A-41DF-97E3-DCA1E6422BA9}" type="presParOf" srcId="{4664607A-E3CA-41D9-9882-AABF81271B0C}" destId="{380783E0-DF04-4981-97D7-CC078DE8542C}" srcOrd="0" destOrd="0" presId="urn:microsoft.com/office/officeart/2005/8/layout/radial5"/>
    <dgm:cxn modelId="{8340D065-AC7B-4EA4-A1BB-8CA88A087C88}" type="presParOf" srcId="{3CA68504-4DFA-467A-B7CC-B37558CED1EC}" destId="{E6147C5B-037B-456A-90B0-C9D0D77C60F0}" srcOrd="2" destOrd="0" presId="urn:microsoft.com/office/officeart/2005/8/layout/radial5"/>
    <dgm:cxn modelId="{83C91A16-8DF9-4F50-8530-C7FE7D6F2B3B}" type="presParOf" srcId="{3CA68504-4DFA-467A-B7CC-B37558CED1EC}" destId="{5D46769E-AF93-4FDB-8F3E-49F5106BC229}" srcOrd="3" destOrd="0" presId="urn:microsoft.com/office/officeart/2005/8/layout/radial5"/>
    <dgm:cxn modelId="{91AB5F76-118C-4049-B087-0F2BA22FC447}" type="presParOf" srcId="{5D46769E-AF93-4FDB-8F3E-49F5106BC229}" destId="{E33A7926-F6BF-40D8-AEC0-EF0DC55377A7}" srcOrd="0" destOrd="0" presId="urn:microsoft.com/office/officeart/2005/8/layout/radial5"/>
    <dgm:cxn modelId="{6BCAD4A0-0DCD-4F0C-B2F7-C947CE0AE609}" type="presParOf" srcId="{3CA68504-4DFA-467A-B7CC-B37558CED1EC}" destId="{93851F25-AFD3-4F37-AA03-D20A05E4FF1D}" srcOrd="4" destOrd="0" presId="urn:microsoft.com/office/officeart/2005/8/layout/radial5"/>
    <dgm:cxn modelId="{C445E0FC-3182-4810-8537-ADF92CEDA85E}" type="presParOf" srcId="{3CA68504-4DFA-467A-B7CC-B37558CED1EC}" destId="{C1DEADCD-CD37-4E1C-B7AF-075F93A6C73F}" srcOrd="5" destOrd="0" presId="urn:microsoft.com/office/officeart/2005/8/layout/radial5"/>
    <dgm:cxn modelId="{F7591723-6635-4EA5-90F1-B4B30913A4FD}" type="presParOf" srcId="{C1DEADCD-CD37-4E1C-B7AF-075F93A6C73F}" destId="{6B8B54ED-5564-4FC7-BBE8-FC27747DC61F}" srcOrd="0" destOrd="0" presId="urn:microsoft.com/office/officeart/2005/8/layout/radial5"/>
    <dgm:cxn modelId="{B06CE6C3-E781-4909-B15D-49E9897BD931}" type="presParOf" srcId="{3CA68504-4DFA-467A-B7CC-B37558CED1EC}" destId="{2E5068F8-04FD-4340-9443-931A4A2AED5F}" srcOrd="6" destOrd="0" presId="urn:microsoft.com/office/officeart/2005/8/layout/radial5"/>
    <dgm:cxn modelId="{25698AE4-8996-4186-849E-2C2870679C6F}" type="presParOf" srcId="{3CA68504-4DFA-467A-B7CC-B37558CED1EC}" destId="{05BDA840-D2BE-4745-9739-FD9E9A509B32}" srcOrd="7" destOrd="0" presId="urn:microsoft.com/office/officeart/2005/8/layout/radial5"/>
    <dgm:cxn modelId="{2796CB6A-6A93-48C4-ABC4-5C72F4F46960}" type="presParOf" srcId="{05BDA840-D2BE-4745-9739-FD9E9A509B32}" destId="{AF6298CB-689A-4F68-8A97-0615E9C3508D}" srcOrd="0" destOrd="0" presId="urn:microsoft.com/office/officeart/2005/8/layout/radial5"/>
    <dgm:cxn modelId="{7A74970D-4A1A-4BB3-947D-ECAE5BBA0580}" type="presParOf" srcId="{3CA68504-4DFA-467A-B7CC-B37558CED1EC}" destId="{A06F984E-FA12-48A9-9884-61F7FAF52A0A}" srcOrd="8" destOrd="0" presId="urn:microsoft.com/office/officeart/2005/8/layout/radial5"/>
    <dgm:cxn modelId="{3F4BFECF-ADBD-4D74-A3DB-66E5288A0D24}" type="presParOf" srcId="{3CA68504-4DFA-467A-B7CC-B37558CED1EC}" destId="{08A79264-95BB-4F65-99D1-DC978E45A4DE}" srcOrd="9" destOrd="0" presId="urn:microsoft.com/office/officeart/2005/8/layout/radial5"/>
    <dgm:cxn modelId="{305152C3-A4A0-4FDE-9E70-D24094F9B2CD}" type="presParOf" srcId="{08A79264-95BB-4F65-99D1-DC978E45A4DE}" destId="{63BC8E43-D30F-4097-9B1C-4DF4349695F2}" srcOrd="0" destOrd="0" presId="urn:microsoft.com/office/officeart/2005/8/layout/radial5"/>
    <dgm:cxn modelId="{7F1288F7-67E9-4470-9790-E220C3DB6430}" type="presParOf" srcId="{3CA68504-4DFA-467A-B7CC-B37558CED1EC}" destId="{DF05F114-EA67-4654-A4E6-AFAD005BB85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15827F9-165C-49D6-86DD-23FE94B01FA8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8FB5561-0017-4184-BDF3-FDF644929F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8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70530-0A51-4999-85E6-874AA1A121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181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283FE-43C5-436F-8728-6E6A13CF312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116" y="4688068"/>
            <a:ext cx="5385534" cy="443873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506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0D3D8-CC8C-4E2D-994E-C67E66D377A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658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38AEF-6381-4BE7-B007-770E2E115C2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992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CAM KHE INDUSTRIAL PARK, PHU THO PROVINCE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6FF0-89B9-45A9-8191-42E1FE49D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8786E-3F21-4B94-AAB7-65BE730F72D7}" type="datetimeFigureOut">
              <a:rPr lang="en-US" smtClean="0"/>
              <a:pPr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93C6-3D9A-4EC9-82CC-BD74FEE2D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hucongnghiepcamkhe@gmail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2501385"/>
            <a:ext cx="9144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ja-JP" altLang="en-US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ベトナムにおける</a:t>
            </a:r>
            <a:endParaRPr lang="en-US" altLang="ja-JP" sz="6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ja-JP" altLang="en-US" sz="6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投</a:t>
            </a:r>
            <a:r>
              <a:rPr lang="ja-JP" altLang="en-US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資環境</a:t>
            </a:r>
            <a:endParaRPr lang="en-US" sz="6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076" y="457200"/>
            <a:ext cx="2848024" cy="145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3" y="1066800"/>
            <a:ext cx="892232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indent="0">
              <a:lnSpc>
                <a:spcPct val="150000"/>
              </a:lnSpc>
              <a:buNone/>
              <a:defRPr/>
            </a:pPr>
            <a:r>
              <a:rPr lang="en-US" altLang="ja-JP" b="1" dirty="0">
                <a:solidFill>
                  <a:srgbClr val="C00000"/>
                </a:solidFill>
              </a:rPr>
              <a:t>4.</a:t>
            </a:r>
            <a:r>
              <a:rPr lang="ja-JP" altLang="en-US" b="1" dirty="0">
                <a:solidFill>
                  <a:srgbClr val="C00000"/>
                </a:solidFill>
              </a:rPr>
              <a:t>技術インフ</a:t>
            </a:r>
            <a:r>
              <a:rPr lang="ja-JP" altLang="en-US" b="1" dirty="0" smtClean="0">
                <a:solidFill>
                  <a:srgbClr val="C00000"/>
                </a:solidFill>
              </a:rPr>
              <a:t>ラ</a:t>
            </a:r>
            <a:endParaRPr lang="en-US" altLang="ja-JP" b="1" dirty="0" smtClean="0">
              <a:solidFill>
                <a:srgbClr val="C00000"/>
              </a:solidFill>
            </a:endParaRPr>
          </a:p>
          <a:p>
            <a:pPr marL="109537" indent="0">
              <a:lnSpc>
                <a:spcPct val="150000"/>
              </a:lnSpc>
              <a:buNone/>
              <a:defRPr/>
            </a:pPr>
            <a:r>
              <a:rPr lang="en-US" altLang="ja-JP" dirty="0" smtClean="0"/>
              <a:t>	</a:t>
            </a:r>
            <a:r>
              <a:rPr lang="ja-JP" altLang="en-US" dirty="0"/>
              <a:t>電力システム： </a:t>
            </a:r>
            <a:r>
              <a:rPr lang="en-US" altLang="ja-JP" dirty="0" err="1" smtClean="0"/>
              <a:t>Phu</a:t>
            </a:r>
            <a:r>
              <a:rPr lang="en-US" altLang="ja-JP" dirty="0" smtClean="0"/>
              <a:t> </a:t>
            </a:r>
            <a:r>
              <a:rPr lang="en-US" altLang="ja-JP" dirty="0" err="1"/>
              <a:t>Tho</a:t>
            </a:r>
            <a:r>
              <a:rPr lang="ja-JP" altLang="en-US" dirty="0"/>
              <a:t>には州を通過する</a:t>
            </a:r>
            <a:r>
              <a:rPr lang="en-US" altLang="ja-JP" dirty="0"/>
              <a:t>500KV</a:t>
            </a:r>
            <a:r>
              <a:rPr lang="ja-JP" altLang="en-US" dirty="0"/>
              <a:t>、</a:t>
            </a:r>
            <a:r>
              <a:rPr lang="en-US" altLang="ja-JP" dirty="0"/>
              <a:t>220KV</a:t>
            </a:r>
            <a:r>
              <a:rPr lang="ja-JP" altLang="en-US" dirty="0"/>
              <a:t>、</a:t>
            </a:r>
            <a:r>
              <a:rPr lang="en-US" altLang="ja-JP" dirty="0"/>
              <a:t>110KV</a:t>
            </a:r>
            <a:r>
              <a:rPr lang="ja-JP" altLang="en-US" dirty="0"/>
              <a:t>の全国電線があります（</a:t>
            </a:r>
            <a:r>
              <a:rPr lang="en-US" altLang="ja-JP" dirty="0" err="1"/>
              <a:t>Thac</a:t>
            </a:r>
            <a:r>
              <a:rPr lang="en-US" altLang="ja-JP" dirty="0"/>
              <a:t> Ba</a:t>
            </a:r>
            <a:r>
              <a:rPr lang="ja-JP" altLang="en-US" dirty="0"/>
              <a:t>、</a:t>
            </a:r>
            <a:r>
              <a:rPr lang="en-US" altLang="ja-JP" dirty="0" err="1"/>
              <a:t>Hoa</a:t>
            </a:r>
            <a:r>
              <a:rPr lang="en-US" altLang="ja-JP" dirty="0"/>
              <a:t> </a:t>
            </a:r>
            <a:r>
              <a:rPr lang="en-US" altLang="ja-JP" dirty="0" err="1"/>
              <a:t>Binh</a:t>
            </a:r>
            <a:r>
              <a:rPr lang="ja-JP" altLang="en-US" dirty="0"/>
              <a:t>、</a:t>
            </a:r>
            <a:r>
              <a:rPr lang="en-US" altLang="ja-JP" dirty="0"/>
              <a:t>Son </a:t>
            </a:r>
            <a:r>
              <a:rPr lang="en-US" altLang="ja-JP" dirty="0" smtClean="0"/>
              <a:t>La</a:t>
            </a:r>
            <a:r>
              <a:rPr lang="ja-JP" altLang="en-US" dirty="0" smtClean="0"/>
              <a:t>水電か</a:t>
            </a:r>
            <a:r>
              <a:rPr lang="ja-JP" altLang="en-US" dirty="0"/>
              <a:t>ら</a:t>
            </a:r>
            <a:r>
              <a:rPr lang="ja-JP" altLang="en-US" dirty="0" smtClean="0"/>
              <a:t>）。</a:t>
            </a:r>
            <a:r>
              <a:rPr lang="en-US" altLang="ja-JP" dirty="0" err="1" smtClean="0"/>
              <a:t>Phu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Tho</a:t>
            </a:r>
            <a:r>
              <a:rPr lang="ja-JP" altLang="en-US" dirty="0" smtClean="0"/>
              <a:t>の</a:t>
            </a:r>
            <a:r>
              <a:rPr lang="ja-JP" altLang="en-US" dirty="0"/>
              <a:t>電気システムは非常に安定しており、工</a:t>
            </a:r>
            <a:r>
              <a:rPr lang="ja-JP" altLang="en-US" dirty="0" smtClean="0"/>
              <a:t>業</a:t>
            </a:r>
            <a:r>
              <a:rPr lang="ja-JP" altLang="en-US" dirty="0"/>
              <a:t>団地</a:t>
            </a:r>
            <a:r>
              <a:rPr lang="ja-JP" altLang="en-US" dirty="0" smtClean="0"/>
              <a:t>の塀まで電</a:t>
            </a:r>
            <a:r>
              <a:rPr lang="ja-JP" altLang="en-US" dirty="0"/>
              <a:t>力を供給し、すべての生産と生活のニーズに十分な電力を供給しています。 </a:t>
            </a:r>
            <a:endParaRPr lang="en-US" altLang="ja-JP" dirty="0" smtClean="0"/>
          </a:p>
          <a:p>
            <a:pPr marL="109537" indent="0">
              <a:lnSpc>
                <a:spcPct val="150000"/>
              </a:lnSpc>
              <a:buNone/>
              <a:defRPr/>
            </a:pPr>
            <a:r>
              <a:rPr lang="en-US" altLang="ja-JP" dirty="0"/>
              <a:t>	</a:t>
            </a:r>
            <a:r>
              <a:rPr lang="ja-JP" altLang="en-US" dirty="0" smtClean="0"/>
              <a:t>通</a:t>
            </a:r>
            <a:r>
              <a:rPr lang="ja-JP" altLang="en-US" dirty="0"/>
              <a:t>信システム：この州では、高品質の郵</a:t>
            </a:r>
            <a:r>
              <a:rPr lang="ja-JP" altLang="en-US" dirty="0" smtClean="0"/>
              <a:t>便サービスお</a:t>
            </a:r>
            <a:r>
              <a:rPr lang="ja-JP" altLang="en-US" dirty="0"/>
              <a:t>よび電気通信サービスが全国</a:t>
            </a:r>
            <a:r>
              <a:rPr lang="ja-JP" altLang="en-US" dirty="0" smtClean="0"/>
              <a:t>の通</a:t>
            </a:r>
            <a:r>
              <a:rPr lang="ja-JP" altLang="en-US" dirty="0"/>
              <a:t>信ネットワークと統合され、全国の円滑なコミュニケーションが確保されています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109537" indent="0">
              <a:lnSpc>
                <a:spcPct val="150000"/>
              </a:lnSpc>
              <a:buNone/>
              <a:defRPr/>
            </a:pPr>
            <a:r>
              <a:rPr lang="en-US" altLang="ja-JP" dirty="0"/>
              <a:t>	</a:t>
            </a:r>
            <a:r>
              <a:rPr lang="ja-JP" altLang="en-US" dirty="0" smtClean="0"/>
              <a:t> </a:t>
            </a:r>
            <a:r>
              <a:rPr lang="ja-JP" altLang="en-US" dirty="0"/>
              <a:t>地理的位置とインフラの利点に加えて、</a:t>
            </a:r>
            <a:r>
              <a:rPr lang="en-US" altLang="ja-JP" dirty="0" err="1"/>
              <a:t>Phu</a:t>
            </a:r>
            <a:r>
              <a:rPr lang="en-US" altLang="ja-JP" dirty="0"/>
              <a:t> </a:t>
            </a:r>
            <a:r>
              <a:rPr lang="en-US" altLang="ja-JP" dirty="0" err="1"/>
              <a:t>Tho</a:t>
            </a:r>
            <a:r>
              <a:rPr lang="ja-JP" altLang="en-US" dirty="0" smtClean="0"/>
              <a:t>は土</a:t>
            </a:r>
            <a:r>
              <a:rPr lang="ja-JP" altLang="en-US" dirty="0"/>
              <a:t>地、天然資</a:t>
            </a:r>
            <a:r>
              <a:rPr lang="ja-JP" altLang="en-US" dirty="0" smtClean="0"/>
              <a:t>源お</a:t>
            </a:r>
            <a:r>
              <a:rPr lang="ja-JP" altLang="en-US" dirty="0"/>
              <a:t>よ</a:t>
            </a:r>
            <a:r>
              <a:rPr lang="ja-JP" altLang="en-US" dirty="0" smtClean="0"/>
              <a:t>び</a:t>
            </a:r>
            <a:r>
              <a:rPr lang="ja-JP" altLang="en-US" dirty="0"/>
              <a:t>労働</a:t>
            </a:r>
            <a:r>
              <a:rPr lang="ja-JP" altLang="en-US" dirty="0" smtClean="0"/>
              <a:t>力について潜在力があります。それは工業を発展するために基</a:t>
            </a:r>
            <a:r>
              <a:rPr lang="ja-JP" altLang="en-US" dirty="0"/>
              <a:t>本的な前</a:t>
            </a:r>
            <a:r>
              <a:rPr lang="ja-JP" altLang="en-US" dirty="0" smtClean="0"/>
              <a:t>提です。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ja-JP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で開発投資の条件についての概要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</a:t>
            </a:r>
            <a:r>
              <a:rPr lang="ja-JP" alt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工業団地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PHU THO</a:t>
            </a:r>
            <a:r>
              <a:rPr lang="ja-JP" alt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州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ja-JP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で開発投資の条件についての概要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673" y="1358171"/>
            <a:ext cx="87699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indent="0">
              <a:lnSpc>
                <a:spcPct val="150000"/>
              </a:lnSpc>
              <a:buFont typeface="Wingdings 2"/>
              <a:buNone/>
              <a:defRPr/>
            </a:pPr>
            <a:r>
              <a:rPr lang="en-US" altLang="ja-JP" sz="2000" b="1" dirty="0">
                <a:solidFill>
                  <a:srgbClr val="C00000"/>
                </a:solidFill>
              </a:rPr>
              <a:t>5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.</a:t>
            </a:r>
            <a:r>
              <a:rPr lang="ja-JP" altLang="en-US" sz="2000" b="1" dirty="0">
                <a:solidFill>
                  <a:srgbClr val="C00000"/>
                </a:solidFill>
              </a:rPr>
              <a:t>地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方の</a:t>
            </a:r>
            <a:r>
              <a:rPr lang="ja-JP" altLang="en-US" sz="2000" b="1" dirty="0">
                <a:solidFill>
                  <a:srgbClr val="C00000"/>
                </a:solidFill>
              </a:rPr>
              <a:t>主張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： </a:t>
            </a:r>
            <a:endParaRPr lang="en-US" altLang="ja-JP" sz="2000" b="1" dirty="0" smtClean="0">
              <a:solidFill>
                <a:srgbClr val="C00000"/>
              </a:solidFill>
            </a:endParaRPr>
          </a:p>
          <a:p>
            <a:pPr marL="109537" indent="0">
              <a:lnSpc>
                <a:spcPct val="150000"/>
              </a:lnSpc>
              <a:buFont typeface="Wingdings 2"/>
              <a:buNone/>
              <a:defRPr/>
            </a:pPr>
            <a:r>
              <a:rPr lang="en-US" altLang="ja-JP" dirty="0" smtClean="0"/>
              <a:t>	</a:t>
            </a:r>
            <a:r>
              <a:rPr lang="ja-JP" altLang="en-US" dirty="0"/>
              <a:t>強</a:t>
            </a:r>
            <a:r>
              <a:rPr lang="ja-JP" altLang="en-US" dirty="0" smtClean="0"/>
              <a:t>固な工業を</a:t>
            </a:r>
            <a:r>
              <a:rPr lang="ja-JP" altLang="en-US" dirty="0"/>
              <a:t>発展</a:t>
            </a:r>
            <a:r>
              <a:rPr lang="ja-JP" altLang="en-US" dirty="0" smtClean="0"/>
              <a:t>し、</a:t>
            </a:r>
            <a:r>
              <a:rPr lang="ja-JP" altLang="en-US" dirty="0"/>
              <a:t>特に主要工業製品の生産を維持し、安定させるこ</a:t>
            </a:r>
            <a:r>
              <a:rPr lang="ja-JP" altLang="en-US" dirty="0" smtClean="0"/>
              <a:t>とです。</a:t>
            </a:r>
            <a:r>
              <a:rPr lang="ja-JP" altLang="en-US" dirty="0"/>
              <a:t>既存の工業団地の効率性</a:t>
            </a:r>
            <a:r>
              <a:rPr lang="ja-JP" altLang="en-US" dirty="0" smtClean="0"/>
              <a:t>を</a:t>
            </a:r>
            <a:r>
              <a:rPr lang="ja-JP" altLang="en-US" dirty="0"/>
              <a:t>発揮</a:t>
            </a:r>
            <a:r>
              <a:rPr lang="ja-JP" altLang="en-US" dirty="0" smtClean="0"/>
              <a:t>、</a:t>
            </a:r>
            <a:r>
              <a:rPr lang="ja-JP" altLang="en-US" dirty="0"/>
              <a:t>合理的</a:t>
            </a:r>
            <a:r>
              <a:rPr lang="ja-JP" altLang="en-US" dirty="0" smtClean="0"/>
              <a:t>に</a:t>
            </a:r>
            <a:r>
              <a:rPr lang="ja-JP" altLang="en-US" dirty="0"/>
              <a:t>開発</a:t>
            </a:r>
            <a:r>
              <a:rPr lang="ja-JP" altLang="en-US" dirty="0" smtClean="0"/>
              <a:t>し、</a:t>
            </a:r>
            <a:r>
              <a:rPr lang="ja-JP" altLang="en-US" dirty="0"/>
              <a:t>管理します</a:t>
            </a:r>
            <a:r>
              <a:rPr lang="ja-JP" altLang="en-US" dirty="0" smtClean="0"/>
              <a:t>。</a:t>
            </a:r>
            <a:r>
              <a:rPr lang="ja-JP" altLang="en-US" dirty="0"/>
              <a:t>新しい工業団地の建設に投</a:t>
            </a:r>
            <a:r>
              <a:rPr lang="ja-JP" altLang="en-US" dirty="0" smtClean="0"/>
              <a:t>資</a:t>
            </a:r>
            <a:r>
              <a:rPr lang="ja-JP" altLang="en-US" dirty="0"/>
              <a:t>します</a:t>
            </a:r>
            <a:r>
              <a:rPr lang="ja-JP" altLang="en-US" dirty="0" smtClean="0"/>
              <a:t>。</a:t>
            </a:r>
            <a:r>
              <a:rPr lang="ja-JP" altLang="en-US" dirty="0"/>
              <a:t>投資誘致</a:t>
            </a:r>
            <a:r>
              <a:rPr lang="ja-JP" altLang="en-US" dirty="0" smtClean="0"/>
              <a:t>の質と</a:t>
            </a:r>
            <a:r>
              <a:rPr lang="ja-JP" altLang="en-US" dirty="0"/>
              <a:t>規模</a:t>
            </a:r>
            <a:r>
              <a:rPr lang="ja-JP" altLang="en-US" dirty="0" smtClean="0"/>
              <a:t>を</a:t>
            </a:r>
            <a:r>
              <a:rPr lang="ja-JP" altLang="en-US" dirty="0"/>
              <a:t>高</a:t>
            </a:r>
            <a:r>
              <a:rPr lang="ja-JP" altLang="en-US" dirty="0" smtClean="0"/>
              <a:t>めます。</a:t>
            </a:r>
            <a:r>
              <a:rPr lang="ja-JP" altLang="en-US" dirty="0"/>
              <a:t>ハイテクプロジェクト、クリーンテクノロジー、新しい高付加価値製品を奨</a:t>
            </a:r>
            <a:r>
              <a:rPr lang="ja-JP" altLang="en-US" dirty="0" smtClean="0"/>
              <a:t>励</a:t>
            </a:r>
            <a:r>
              <a:rPr lang="ja-JP" altLang="en-US" dirty="0"/>
              <a:t>します</a:t>
            </a:r>
            <a:r>
              <a:rPr lang="ja-JP" altLang="en-US" dirty="0" smtClean="0"/>
              <a:t>。品</a:t>
            </a:r>
            <a:r>
              <a:rPr lang="ja-JP" altLang="en-US" dirty="0"/>
              <a:t>質</a:t>
            </a:r>
            <a:r>
              <a:rPr lang="ja-JP" altLang="en-US" dirty="0" smtClean="0"/>
              <a:t>と経済競</a:t>
            </a:r>
            <a:r>
              <a:rPr lang="ja-JP" altLang="en-US" dirty="0"/>
              <a:t>争</a:t>
            </a:r>
            <a:r>
              <a:rPr lang="ja-JP" altLang="en-US" dirty="0" smtClean="0"/>
              <a:t>力と商品を</a:t>
            </a:r>
            <a:r>
              <a:rPr lang="ja-JP" altLang="en-US" dirty="0"/>
              <a:t>向上さ</a:t>
            </a:r>
            <a:r>
              <a:rPr lang="ja-JP" altLang="en-US" dirty="0" smtClean="0"/>
              <a:t>せます。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9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TextBox 37"/>
          <p:cNvSpPr txBox="1">
            <a:spLocks noChangeArrowheads="1"/>
          </p:cNvSpPr>
          <p:nvPr/>
        </p:nvSpPr>
        <p:spPr bwMode="auto">
          <a:xfrm>
            <a:off x="76200" y="983158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ja-JP" b="1" dirty="0" smtClean="0">
                <a:solidFill>
                  <a:srgbClr val="C00000"/>
                </a:solidFill>
              </a:rPr>
              <a:t>6</a:t>
            </a:r>
            <a:r>
              <a:rPr lang="ja-JP" altLang="en-US" b="1" dirty="0" smtClean="0">
                <a:solidFill>
                  <a:srgbClr val="C00000"/>
                </a:solidFill>
              </a:rPr>
              <a:t>：</a:t>
            </a:r>
            <a:r>
              <a:rPr lang="en-US" altLang="ja-JP" b="1" dirty="0" err="1" smtClean="0">
                <a:solidFill>
                  <a:srgbClr val="C00000"/>
                </a:solidFill>
              </a:rPr>
              <a:t>Phu</a:t>
            </a:r>
            <a:r>
              <a:rPr lang="en-US" altLang="ja-JP" b="1" dirty="0" smtClean="0">
                <a:solidFill>
                  <a:srgbClr val="C00000"/>
                </a:solidFill>
              </a:rPr>
              <a:t> </a:t>
            </a:r>
            <a:r>
              <a:rPr lang="en-US" altLang="ja-JP" b="1" dirty="0" err="1">
                <a:solidFill>
                  <a:srgbClr val="C00000"/>
                </a:solidFill>
              </a:rPr>
              <a:t>Tho</a:t>
            </a:r>
            <a:r>
              <a:rPr lang="ja-JP" altLang="en-US" b="1" dirty="0">
                <a:solidFill>
                  <a:srgbClr val="C00000"/>
                </a:solidFill>
              </a:rPr>
              <a:t>州</a:t>
            </a:r>
            <a:r>
              <a:rPr lang="ja-JP" altLang="en-US" b="1" dirty="0" smtClean="0">
                <a:solidFill>
                  <a:srgbClr val="C00000"/>
                </a:solidFill>
              </a:rPr>
              <a:t>と周</a:t>
            </a:r>
            <a:r>
              <a:rPr lang="ja-JP" altLang="en-US" b="1" dirty="0">
                <a:solidFill>
                  <a:srgbClr val="C00000"/>
                </a:solidFill>
              </a:rPr>
              <a:t>辺地域の労働力：</a:t>
            </a:r>
            <a:r>
              <a:rPr lang="ja-JP" altLang="en-US" dirty="0"/>
              <a:t>約</a:t>
            </a:r>
            <a:r>
              <a:rPr lang="en-US" altLang="ja-JP" dirty="0"/>
              <a:t>134</a:t>
            </a:r>
            <a:r>
              <a:rPr lang="ja-JP" altLang="en-US" dirty="0"/>
              <a:t>億</a:t>
            </a:r>
            <a:r>
              <a:rPr lang="en-US" altLang="ja-JP" dirty="0"/>
              <a:t>5400</a:t>
            </a:r>
            <a:r>
              <a:rPr lang="ja-JP" altLang="en-US" dirty="0"/>
              <a:t>万人（就労年齢の</a:t>
            </a:r>
            <a:r>
              <a:rPr lang="en-US" altLang="ja-JP" dirty="0"/>
              <a:t>60</a:t>
            </a:r>
            <a:r>
              <a:rPr lang="ja-JP" altLang="en-US" dirty="0"/>
              <a:t>％）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87040426"/>
              </p:ext>
            </p:extLst>
          </p:nvPr>
        </p:nvGraphicFramePr>
        <p:xfrm>
          <a:off x="0" y="1981200"/>
          <a:ext cx="6019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76200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ja-JP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で開発投資の条件についての概要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000" y="1981200"/>
            <a:ext cx="16764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Yen </a:t>
            </a:r>
            <a:r>
              <a:rPr lang="en-US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771.600</a:t>
            </a:r>
            <a:endParaRPr lang="en-US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4809346">
            <a:off x="2249292" y="3047589"/>
            <a:ext cx="392350" cy="532021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Kết quả hình ảnh cho ảnh khu công nghiệp thụy vân việt trì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9017" y="1610904"/>
            <a:ext cx="3154983" cy="2414996"/>
          </a:xfrm>
          <a:prstGeom prst="rect">
            <a:avLst/>
          </a:prstGeom>
          <a:noFill/>
        </p:spPr>
      </p:pic>
      <p:pic>
        <p:nvPicPr>
          <p:cNvPr id="14342" name="Picture 6" descr="Kết quả hình ảnh cho ảnh khu công nghiệp thụy vân việt trì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99746" y="4013201"/>
            <a:ext cx="3144254" cy="2133601"/>
          </a:xfrm>
          <a:prstGeom prst="rect">
            <a:avLst/>
          </a:prstGeom>
          <a:noFill/>
        </p:spPr>
      </p:pic>
      <p:sp>
        <p:nvSpPr>
          <p:cNvPr id="10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</a:t>
            </a:r>
            <a:r>
              <a:rPr lang="ja-JP" alt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工業団地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PHU THO</a:t>
            </a:r>
            <a:r>
              <a:rPr lang="ja-JP" alt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州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5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30629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CAM KHE</a:t>
            </a:r>
            <a:r>
              <a:rPr lang="ja-JP" altLang="en-US" sz="4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工業団地へようこそ</a:t>
            </a:r>
            <a:endParaRPr lang="en-US" sz="4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076" y="457200"/>
            <a:ext cx="2848024" cy="1454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3579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 </a:t>
            </a:r>
            <a:r>
              <a:rPr lang="ja-JP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en-US" altLang="ja-JP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CAM KHE</a:t>
            </a:r>
            <a:r>
              <a:rPr lang="ja-JP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工業団地の</a:t>
            </a:r>
            <a:r>
              <a:rPr lang="ja-JP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総平面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96" name="Group 48"/>
          <p:cNvGrpSpPr>
            <a:grpSpLocks/>
          </p:cNvGrpSpPr>
          <p:nvPr/>
        </p:nvGrpSpPr>
        <p:grpSpPr bwMode="auto">
          <a:xfrm>
            <a:off x="456273" y="761205"/>
            <a:ext cx="8610600" cy="5334000"/>
            <a:chOff x="1635" y="-729"/>
            <a:chExt cx="9276" cy="6705"/>
          </a:xfrm>
        </p:grpSpPr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5" y="-643"/>
              <a:ext cx="9139" cy="6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5957" y="1360"/>
              <a:ext cx="1388" cy="353"/>
            </a:xfrm>
            <a:custGeom>
              <a:avLst/>
              <a:gdLst/>
              <a:ahLst/>
              <a:cxnLst>
                <a:cxn ang="0">
                  <a:pos x="102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019" y="4"/>
                </a:cxn>
                <a:cxn ang="0">
                  <a:pos x="1385" y="352"/>
                </a:cxn>
                <a:cxn ang="0">
                  <a:pos x="1388" y="349"/>
                </a:cxn>
                <a:cxn ang="0">
                  <a:pos x="1021" y="0"/>
                </a:cxn>
              </a:cxnLst>
              <a:rect l="0" t="0" r="r" b="b"/>
              <a:pathLst>
                <a:path w="1388" h="353">
                  <a:moveTo>
                    <a:pt x="102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019" y="4"/>
                  </a:lnTo>
                  <a:lnTo>
                    <a:pt x="1385" y="352"/>
                  </a:lnTo>
                  <a:lnTo>
                    <a:pt x="1388" y="349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AutoShape 51"/>
            <p:cNvSpPr>
              <a:spLocks/>
            </p:cNvSpPr>
            <p:nvPr/>
          </p:nvSpPr>
          <p:spPr bwMode="auto">
            <a:xfrm>
              <a:off x="7220" y="2719"/>
              <a:ext cx="323" cy="76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10" y="41"/>
                </a:cxn>
                <a:cxn ang="0">
                  <a:pos x="42" y="61"/>
                </a:cxn>
                <a:cxn ang="0">
                  <a:pos x="21" y="45"/>
                </a:cxn>
                <a:cxn ang="0">
                  <a:pos x="41" y="27"/>
                </a:cxn>
                <a:cxn ang="0">
                  <a:pos x="15" y="1"/>
                </a:cxn>
                <a:cxn ang="0">
                  <a:pos x="0" y="22"/>
                </a:cxn>
                <a:cxn ang="0">
                  <a:pos x="18" y="11"/>
                </a:cxn>
                <a:cxn ang="0">
                  <a:pos x="77" y="1"/>
                </a:cxn>
                <a:cxn ang="0">
                  <a:pos x="52" y="23"/>
                </a:cxn>
                <a:cxn ang="0">
                  <a:pos x="50" y="50"/>
                </a:cxn>
                <a:cxn ang="0">
                  <a:pos x="78" y="63"/>
                </a:cxn>
                <a:cxn ang="0">
                  <a:pos x="64" y="49"/>
                </a:cxn>
                <a:cxn ang="0">
                  <a:pos x="67" y="35"/>
                </a:cxn>
                <a:cxn ang="0">
                  <a:pos x="89" y="26"/>
                </a:cxn>
                <a:cxn ang="0">
                  <a:pos x="64" y="20"/>
                </a:cxn>
                <a:cxn ang="0">
                  <a:pos x="90" y="11"/>
                </a:cxn>
                <a:cxn ang="0">
                  <a:pos x="75" y="35"/>
                </a:cxn>
                <a:cxn ang="0">
                  <a:pos x="80" y="49"/>
                </a:cxn>
                <a:cxn ang="0">
                  <a:pos x="93" y="36"/>
                </a:cxn>
                <a:cxn ang="0">
                  <a:pos x="79" y="14"/>
                </a:cxn>
                <a:cxn ang="0">
                  <a:pos x="74" y="26"/>
                </a:cxn>
                <a:cxn ang="0">
                  <a:pos x="116" y="49"/>
                </a:cxn>
                <a:cxn ang="0">
                  <a:pos x="107" y="70"/>
                </a:cxn>
                <a:cxn ang="0">
                  <a:pos x="116" y="69"/>
                </a:cxn>
                <a:cxn ang="0">
                  <a:pos x="154" y="15"/>
                </a:cxn>
                <a:cxn ang="0">
                  <a:pos x="151" y="28"/>
                </a:cxn>
                <a:cxn ang="0">
                  <a:pos x="128" y="48"/>
                </a:cxn>
                <a:cxn ang="0">
                  <a:pos x="167" y="51"/>
                </a:cxn>
                <a:cxn ang="0">
                  <a:pos x="149" y="43"/>
                </a:cxn>
                <a:cxn ang="0">
                  <a:pos x="166" y="27"/>
                </a:cxn>
                <a:cxn ang="0">
                  <a:pos x="139" y="1"/>
                </a:cxn>
                <a:cxn ang="0">
                  <a:pos x="125" y="22"/>
                </a:cxn>
                <a:cxn ang="0">
                  <a:pos x="143" y="11"/>
                </a:cxn>
                <a:cxn ang="0">
                  <a:pos x="152" y="1"/>
                </a:cxn>
                <a:cxn ang="0">
                  <a:pos x="211" y="48"/>
                </a:cxn>
                <a:cxn ang="0">
                  <a:pos x="218" y="48"/>
                </a:cxn>
                <a:cxn ang="0">
                  <a:pos x="211" y="1"/>
                </a:cxn>
                <a:cxn ang="0">
                  <a:pos x="211" y="13"/>
                </a:cxn>
                <a:cxn ang="0">
                  <a:pos x="240" y="32"/>
                </a:cxn>
                <a:cxn ang="0">
                  <a:pos x="268" y="22"/>
                </a:cxn>
                <a:cxn ang="0">
                  <a:pos x="254" y="26"/>
                </a:cxn>
                <a:cxn ang="0">
                  <a:pos x="270" y="61"/>
                </a:cxn>
                <a:cxn ang="0">
                  <a:pos x="243" y="17"/>
                </a:cxn>
                <a:cxn ang="0">
                  <a:pos x="319" y="24"/>
                </a:cxn>
                <a:cxn ang="0">
                  <a:pos x="307" y="28"/>
                </a:cxn>
                <a:cxn ang="0">
                  <a:pos x="305" y="33"/>
                </a:cxn>
                <a:cxn ang="0">
                  <a:pos x="281" y="40"/>
                </a:cxn>
                <a:cxn ang="0">
                  <a:pos x="284" y="62"/>
                </a:cxn>
                <a:cxn ang="0">
                  <a:pos x="319" y="56"/>
                </a:cxn>
                <a:cxn ang="0">
                  <a:pos x="292" y="53"/>
                </a:cxn>
                <a:cxn ang="0">
                  <a:pos x="293" y="43"/>
                </a:cxn>
                <a:cxn ang="0">
                  <a:pos x="319" y="40"/>
                </a:cxn>
                <a:cxn ang="0">
                  <a:pos x="308" y="60"/>
                </a:cxn>
                <a:cxn ang="0">
                  <a:pos x="320" y="59"/>
                </a:cxn>
                <a:cxn ang="0">
                  <a:pos x="307" y="48"/>
                </a:cxn>
                <a:cxn ang="0">
                  <a:pos x="319" y="54"/>
                </a:cxn>
                <a:cxn ang="0">
                  <a:pos x="285" y="19"/>
                </a:cxn>
                <a:cxn ang="0">
                  <a:pos x="291" y="29"/>
                </a:cxn>
                <a:cxn ang="0">
                  <a:pos x="319" y="24"/>
                </a:cxn>
                <a:cxn ang="0">
                  <a:pos x="306" y="15"/>
                </a:cxn>
              </a:cxnLst>
              <a:rect l="0" t="0" r="r" b="b"/>
              <a:pathLst>
                <a:path w="323" h="76">
                  <a:moveTo>
                    <a:pt x="40" y="11"/>
                  </a:moveTo>
                  <a:lnTo>
                    <a:pt x="24" y="11"/>
                  </a:lnTo>
                  <a:lnTo>
                    <a:pt x="26" y="12"/>
                  </a:lnTo>
                  <a:lnTo>
                    <a:pt x="29" y="15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0" y="41"/>
                  </a:lnTo>
                  <a:lnTo>
                    <a:pt x="6" y="44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42" y="61"/>
                  </a:lnTo>
                  <a:lnTo>
                    <a:pt x="42" y="51"/>
                  </a:lnTo>
                  <a:lnTo>
                    <a:pt x="15" y="51"/>
                  </a:lnTo>
                  <a:lnTo>
                    <a:pt x="16" y="50"/>
                  </a:lnTo>
                  <a:lnTo>
                    <a:pt x="17" y="48"/>
                  </a:lnTo>
                  <a:lnTo>
                    <a:pt x="21" y="45"/>
                  </a:lnTo>
                  <a:lnTo>
                    <a:pt x="24" y="43"/>
                  </a:lnTo>
                  <a:lnTo>
                    <a:pt x="29" y="40"/>
                  </a:lnTo>
                  <a:lnTo>
                    <a:pt x="34" y="36"/>
                  </a:lnTo>
                  <a:lnTo>
                    <a:pt x="38" y="33"/>
                  </a:lnTo>
                  <a:lnTo>
                    <a:pt x="41" y="27"/>
                  </a:lnTo>
                  <a:lnTo>
                    <a:pt x="42" y="24"/>
                  </a:lnTo>
                  <a:lnTo>
                    <a:pt x="42" y="14"/>
                  </a:lnTo>
                  <a:lnTo>
                    <a:pt x="40" y="11"/>
                  </a:lnTo>
                  <a:close/>
                  <a:moveTo>
                    <a:pt x="27" y="1"/>
                  </a:moveTo>
                  <a:lnTo>
                    <a:pt x="15" y="1"/>
                  </a:lnTo>
                  <a:lnTo>
                    <a:pt x="10" y="3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3" y="15"/>
                  </a:lnTo>
                  <a:lnTo>
                    <a:pt x="16" y="12"/>
                  </a:lnTo>
                  <a:lnTo>
                    <a:pt x="18" y="11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32" y="3"/>
                  </a:lnTo>
                  <a:lnTo>
                    <a:pt x="27" y="1"/>
                  </a:lnTo>
                  <a:close/>
                  <a:moveTo>
                    <a:pt x="77" y="1"/>
                  </a:moveTo>
                  <a:lnTo>
                    <a:pt x="66" y="1"/>
                  </a:lnTo>
                  <a:lnTo>
                    <a:pt x="61" y="3"/>
                  </a:lnTo>
                  <a:lnTo>
                    <a:pt x="54" y="9"/>
                  </a:lnTo>
                  <a:lnTo>
                    <a:pt x="53" y="12"/>
                  </a:lnTo>
                  <a:lnTo>
                    <a:pt x="52" y="23"/>
                  </a:lnTo>
                  <a:lnTo>
                    <a:pt x="55" y="27"/>
                  </a:lnTo>
                  <a:lnTo>
                    <a:pt x="60" y="29"/>
                  </a:lnTo>
                  <a:lnTo>
                    <a:pt x="54" y="32"/>
                  </a:lnTo>
                  <a:lnTo>
                    <a:pt x="50" y="37"/>
                  </a:lnTo>
                  <a:lnTo>
                    <a:pt x="50" y="50"/>
                  </a:lnTo>
                  <a:lnTo>
                    <a:pt x="52" y="55"/>
                  </a:lnTo>
                  <a:lnTo>
                    <a:pt x="56" y="58"/>
                  </a:lnTo>
                  <a:lnTo>
                    <a:pt x="60" y="61"/>
                  </a:lnTo>
                  <a:lnTo>
                    <a:pt x="65" y="63"/>
                  </a:lnTo>
                  <a:lnTo>
                    <a:pt x="78" y="63"/>
                  </a:lnTo>
                  <a:lnTo>
                    <a:pt x="84" y="61"/>
                  </a:lnTo>
                  <a:lnTo>
                    <a:pt x="91" y="54"/>
                  </a:lnTo>
                  <a:lnTo>
                    <a:pt x="69" y="54"/>
                  </a:lnTo>
                  <a:lnTo>
                    <a:pt x="67" y="53"/>
                  </a:lnTo>
                  <a:lnTo>
                    <a:pt x="64" y="49"/>
                  </a:lnTo>
                  <a:lnTo>
                    <a:pt x="63" y="47"/>
                  </a:lnTo>
                  <a:lnTo>
                    <a:pt x="63" y="41"/>
                  </a:lnTo>
                  <a:lnTo>
                    <a:pt x="64" y="39"/>
                  </a:lnTo>
                  <a:lnTo>
                    <a:pt x="65" y="37"/>
                  </a:lnTo>
                  <a:lnTo>
                    <a:pt x="67" y="35"/>
                  </a:lnTo>
                  <a:lnTo>
                    <a:pt x="69" y="35"/>
                  </a:lnTo>
                  <a:lnTo>
                    <a:pt x="92" y="35"/>
                  </a:lnTo>
                  <a:lnTo>
                    <a:pt x="90" y="32"/>
                  </a:lnTo>
                  <a:lnTo>
                    <a:pt x="84" y="29"/>
                  </a:lnTo>
                  <a:lnTo>
                    <a:pt x="89" y="26"/>
                  </a:lnTo>
                  <a:lnTo>
                    <a:pt x="70" y="26"/>
                  </a:lnTo>
                  <a:lnTo>
                    <a:pt x="68" y="25"/>
                  </a:lnTo>
                  <a:lnTo>
                    <a:pt x="65" y="22"/>
                  </a:lnTo>
                  <a:lnTo>
                    <a:pt x="64" y="20"/>
                  </a:lnTo>
                  <a:lnTo>
                    <a:pt x="64" y="16"/>
                  </a:lnTo>
                  <a:lnTo>
                    <a:pt x="65" y="14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90" y="11"/>
                  </a:lnTo>
                  <a:lnTo>
                    <a:pt x="89" y="8"/>
                  </a:lnTo>
                  <a:lnTo>
                    <a:pt x="82" y="2"/>
                  </a:lnTo>
                  <a:lnTo>
                    <a:pt x="77" y="1"/>
                  </a:lnTo>
                  <a:close/>
                  <a:moveTo>
                    <a:pt x="92" y="35"/>
                  </a:moveTo>
                  <a:lnTo>
                    <a:pt x="75" y="35"/>
                  </a:lnTo>
                  <a:lnTo>
                    <a:pt x="77" y="35"/>
                  </a:lnTo>
                  <a:lnTo>
                    <a:pt x="80" y="39"/>
                  </a:lnTo>
                  <a:lnTo>
                    <a:pt x="81" y="41"/>
                  </a:lnTo>
                  <a:lnTo>
                    <a:pt x="81" y="47"/>
                  </a:lnTo>
                  <a:lnTo>
                    <a:pt x="80" y="49"/>
                  </a:lnTo>
                  <a:lnTo>
                    <a:pt x="77" y="53"/>
                  </a:lnTo>
                  <a:lnTo>
                    <a:pt x="75" y="54"/>
                  </a:lnTo>
                  <a:lnTo>
                    <a:pt x="91" y="54"/>
                  </a:lnTo>
                  <a:lnTo>
                    <a:pt x="93" y="49"/>
                  </a:lnTo>
                  <a:lnTo>
                    <a:pt x="93" y="36"/>
                  </a:lnTo>
                  <a:lnTo>
                    <a:pt x="92" y="35"/>
                  </a:lnTo>
                  <a:close/>
                  <a:moveTo>
                    <a:pt x="90" y="11"/>
                  </a:moveTo>
                  <a:lnTo>
                    <a:pt x="74" y="11"/>
                  </a:lnTo>
                  <a:lnTo>
                    <a:pt x="76" y="11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79" y="22"/>
                  </a:lnTo>
                  <a:lnTo>
                    <a:pt x="76" y="25"/>
                  </a:lnTo>
                  <a:lnTo>
                    <a:pt x="74" y="26"/>
                  </a:lnTo>
                  <a:lnTo>
                    <a:pt x="89" y="26"/>
                  </a:lnTo>
                  <a:lnTo>
                    <a:pt x="91" y="22"/>
                  </a:lnTo>
                  <a:lnTo>
                    <a:pt x="91" y="12"/>
                  </a:lnTo>
                  <a:lnTo>
                    <a:pt x="90" y="11"/>
                  </a:lnTo>
                  <a:close/>
                  <a:moveTo>
                    <a:pt x="116" y="49"/>
                  </a:moveTo>
                  <a:lnTo>
                    <a:pt x="103" y="49"/>
                  </a:lnTo>
                  <a:lnTo>
                    <a:pt x="103" y="61"/>
                  </a:lnTo>
                  <a:lnTo>
                    <a:pt x="110" y="61"/>
                  </a:lnTo>
                  <a:lnTo>
                    <a:pt x="110" y="67"/>
                  </a:lnTo>
                  <a:lnTo>
                    <a:pt x="107" y="70"/>
                  </a:lnTo>
                  <a:lnTo>
                    <a:pt x="103" y="71"/>
                  </a:lnTo>
                  <a:lnTo>
                    <a:pt x="103" y="76"/>
                  </a:lnTo>
                  <a:lnTo>
                    <a:pt x="111" y="74"/>
                  </a:lnTo>
                  <a:lnTo>
                    <a:pt x="116" y="69"/>
                  </a:lnTo>
                  <a:lnTo>
                    <a:pt x="116" y="49"/>
                  </a:lnTo>
                  <a:close/>
                  <a:moveTo>
                    <a:pt x="165" y="11"/>
                  </a:moveTo>
                  <a:lnTo>
                    <a:pt x="148" y="11"/>
                  </a:lnTo>
                  <a:lnTo>
                    <a:pt x="150" y="12"/>
                  </a:lnTo>
                  <a:lnTo>
                    <a:pt x="154" y="15"/>
                  </a:lnTo>
                  <a:lnTo>
                    <a:pt x="154" y="17"/>
                  </a:lnTo>
                  <a:lnTo>
                    <a:pt x="154" y="22"/>
                  </a:lnTo>
                  <a:lnTo>
                    <a:pt x="154" y="24"/>
                  </a:lnTo>
                  <a:lnTo>
                    <a:pt x="152" y="26"/>
                  </a:lnTo>
                  <a:lnTo>
                    <a:pt x="151" y="28"/>
                  </a:lnTo>
                  <a:lnTo>
                    <a:pt x="147" y="32"/>
                  </a:lnTo>
                  <a:lnTo>
                    <a:pt x="140" y="37"/>
                  </a:lnTo>
                  <a:lnTo>
                    <a:pt x="134" y="41"/>
                  </a:lnTo>
                  <a:lnTo>
                    <a:pt x="130" y="44"/>
                  </a:lnTo>
                  <a:lnTo>
                    <a:pt x="128" y="48"/>
                  </a:lnTo>
                  <a:lnTo>
                    <a:pt x="126" y="52"/>
                  </a:lnTo>
                  <a:lnTo>
                    <a:pt x="124" y="56"/>
                  </a:lnTo>
                  <a:lnTo>
                    <a:pt x="124" y="61"/>
                  </a:lnTo>
                  <a:lnTo>
                    <a:pt x="167" y="61"/>
                  </a:lnTo>
                  <a:lnTo>
                    <a:pt x="167" y="51"/>
                  </a:lnTo>
                  <a:lnTo>
                    <a:pt x="140" y="51"/>
                  </a:lnTo>
                  <a:lnTo>
                    <a:pt x="141" y="50"/>
                  </a:lnTo>
                  <a:lnTo>
                    <a:pt x="142" y="48"/>
                  </a:lnTo>
                  <a:lnTo>
                    <a:pt x="146" y="45"/>
                  </a:lnTo>
                  <a:lnTo>
                    <a:pt x="149" y="43"/>
                  </a:lnTo>
                  <a:lnTo>
                    <a:pt x="154" y="40"/>
                  </a:lnTo>
                  <a:lnTo>
                    <a:pt x="159" y="36"/>
                  </a:lnTo>
                  <a:lnTo>
                    <a:pt x="162" y="33"/>
                  </a:lnTo>
                  <a:lnTo>
                    <a:pt x="164" y="30"/>
                  </a:lnTo>
                  <a:lnTo>
                    <a:pt x="166" y="27"/>
                  </a:lnTo>
                  <a:lnTo>
                    <a:pt x="166" y="24"/>
                  </a:lnTo>
                  <a:lnTo>
                    <a:pt x="166" y="14"/>
                  </a:lnTo>
                  <a:lnTo>
                    <a:pt x="165" y="11"/>
                  </a:lnTo>
                  <a:close/>
                  <a:moveTo>
                    <a:pt x="152" y="1"/>
                  </a:moveTo>
                  <a:lnTo>
                    <a:pt x="139" y="1"/>
                  </a:lnTo>
                  <a:lnTo>
                    <a:pt x="134" y="3"/>
                  </a:lnTo>
                  <a:lnTo>
                    <a:pt x="131" y="6"/>
                  </a:lnTo>
                  <a:lnTo>
                    <a:pt x="127" y="10"/>
                  </a:lnTo>
                  <a:lnTo>
                    <a:pt x="125" y="15"/>
                  </a:lnTo>
                  <a:lnTo>
                    <a:pt x="125" y="22"/>
                  </a:lnTo>
                  <a:lnTo>
                    <a:pt x="137" y="22"/>
                  </a:lnTo>
                  <a:lnTo>
                    <a:pt x="137" y="18"/>
                  </a:lnTo>
                  <a:lnTo>
                    <a:pt x="138" y="15"/>
                  </a:lnTo>
                  <a:lnTo>
                    <a:pt x="141" y="12"/>
                  </a:lnTo>
                  <a:lnTo>
                    <a:pt x="143" y="11"/>
                  </a:lnTo>
                  <a:lnTo>
                    <a:pt x="165" y="11"/>
                  </a:lnTo>
                  <a:lnTo>
                    <a:pt x="165" y="10"/>
                  </a:lnTo>
                  <a:lnTo>
                    <a:pt x="161" y="6"/>
                  </a:lnTo>
                  <a:lnTo>
                    <a:pt x="157" y="3"/>
                  </a:lnTo>
                  <a:lnTo>
                    <a:pt x="152" y="1"/>
                  </a:lnTo>
                  <a:close/>
                  <a:moveTo>
                    <a:pt x="211" y="48"/>
                  </a:moveTo>
                  <a:lnTo>
                    <a:pt x="199" y="48"/>
                  </a:lnTo>
                  <a:lnTo>
                    <a:pt x="199" y="61"/>
                  </a:lnTo>
                  <a:lnTo>
                    <a:pt x="211" y="61"/>
                  </a:lnTo>
                  <a:lnTo>
                    <a:pt x="211" y="48"/>
                  </a:lnTo>
                  <a:close/>
                  <a:moveTo>
                    <a:pt x="211" y="1"/>
                  </a:moveTo>
                  <a:lnTo>
                    <a:pt x="197" y="1"/>
                  </a:lnTo>
                  <a:lnTo>
                    <a:pt x="175" y="38"/>
                  </a:lnTo>
                  <a:lnTo>
                    <a:pt x="175" y="48"/>
                  </a:lnTo>
                  <a:lnTo>
                    <a:pt x="218" y="48"/>
                  </a:lnTo>
                  <a:lnTo>
                    <a:pt x="218" y="39"/>
                  </a:lnTo>
                  <a:lnTo>
                    <a:pt x="184" y="39"/>
                  </a:lnTo>
                  <a:lnTo>
                    <a:pt x="199" y="13"/>
                  </a:lnTo>
                  <a:lnTo>
                    <a:pt x="211" y="13"/>
                  </a:lnTo>
                  <a:lnTo>
                    <a:pt x="211" y="1"/>
                  </a:lnTo>
                  <a:close/>
                  <a:moveTo>
                    <a:pt x="211" y="13"/>
                  </a:moveTo>
                  <a:lnTo>
                    <a:pt x="199" y="13"/>
                  </a:lnTo>
                  <a:lnTo>
                    <a:pt x="199" y="39"/>
                  </a:lnTo>
                  <a:lnTo>
                    <a:pt x="211" y="39"/>
                  </a:lnTo>
                  <a:lnTo>
                    <a:pt x="211" y="13"/>
                  </a:lnTo>
                  <a:close/>
                  <a:moveTo>
                    <a:pt x="240" y="0"/>
                  </a:moveTo>
                  <a:lnTo>
                    <a:pt x="228" y="0"/>
                  </a:lnTo>
                  <a:lnTo>
                    <a:pt x="228" y="61"/>
                  </a:lnTo>
                  <a:lnTo>
                    <a:pt x="240" y="61"/>
                  </a:lnTo>
                  <a:lnTo>
                    <a:pt x="240" y="32"/>
                  </a:lnTo>
                  <a:lnTo>
                    <a:pt x="241" y="30"/>
                  </a:lnTo>
                  <a:lnTo>
                    <a:pt x="244" y="26"/>
                  </a:lnTo>
                  <a:lnTo>
                    <a:pt x="246" y="25"/>
                  </a:lnTo>
                  <a:lnTo>
                    <a:pt x="269" y="25"/>
                  </a:lnTo>
                  <a:lnTo>
                    <a:pt x="268" y="22"/>
                  </a:lnTo>
                  <a:lnTo>
                    <a:pt x="240" y="22"/>
                  </a:lnTo>
                  <a:lnTo>
                    <a:pt x="240" y="0"/>
                  </a:lnTo>
                  <a:close/>
                  <a:moveTo>
                    <a:pt x="269" y="25"/>
                  </a:moveTo>
                  <a:lnTo>
                    <a:pt x="252" y="25"/>
                  </a:lnTo>
                  <a:lnTo>
                    <a:pt x="254" y="26"/>
                  </a:lnTo>
                  <a:lnTo>
                    <a:pt x="255" y="27"/>
                  </a:lnTo>
                  <a:lnTo>
                    <a:pt x="257" y="29"/>
                  </a:lnTo>
                  <a:lnTo>
                    <a:pt x="257" y="30"/>
                  </a:lnTo>
                  <a:lnTo>
                    <a:pt x="257" y="61"/>
                  </a:lnTo>
                  <a:lnTo>
                    <a:pt x="270" y="61"/>
                  </a:lnTo>
                  <a:lnTo>
                    <a:pt x="270" y="26"/>
                  </a:lnTo>
                  <a:lnTo>
                    <a:pt x="269" y="25"/>
                  </a:lnTo>
                  <a:close/>
                  <a:moveTo>
                    <a:pt x="258" y="15"/>
                  </a:moveTo>
                  <a:lnTo>
                    <a:pt x="247" y="15"/>
                  </a:lnTo>
                  <a:lnTo>
                    <a:pt x="243" y="17"/>
                  </a:lnTo>
                  <a:lnTo>
                    <a:pt x="240" y="22"/>
                  </a:lnTo>
                  <a:lnTo>
                    <a:pt x="268" y="22"/>
                  </a:lnTo>
                  <a:lnTo>
                    <a:pt x="262" y="16"/>
                  </a:lnTo>
                  <a:lnTo>
                    <a:pt x="258" y="15"/>
                  </a:lnTo>
                  <a:close/>
                  <a:moveTo>
                    <a:pt x="319" y="24"/>
                  </a:moveTo>
                  <a:lnTo>
                    <a:pt x="302" y="24"/>
                  </a:lnTo>
                  <a:lnTo>
                    <a:pt x="304" y="25"/>
                  </a:lnTo>
                  <a:lnTo>
                    <a:pt x="305" y="26"/>
                  </a:lnTo>
                  <a:lnTo>
                    <a:pt x="307" y="27"/>
                  </a:lnTo>
                  <a:lnTo>
                    <a:pt x="307" y="28"/>
                  </a:lnTo>
                  <a:lnTo>
                    <a:pt x="307" y="31"/>
                  </a:lnTo>
                  <a:lnTo>
                    <a:pt x="307" y="32"/>
                  </a:lnTo>
                  <a:lnTo>
                    <a:pt x="306" y="32"/>
                  </a:lnTo>
                  <a:lnTo>
                    <a:pt x="306" y="33"/>
                  </a:lnTo>
                  <a:lnTo>
                    <a:pt x="305" y="33"/>
                  </a:lnTo>
                  <a:lnTo>
                    <a:pt x="303" y="34"/>
                  </a:lnTo>
                  <a:lnTo>
                    <a:pt x="292" y="35"/>
                  </a:lnTo>
                  <a:lnTo>
                    <a:pt x="287" y="36"/>
                  </a:lnTo>
                  <a:lnTo>
                    <a:pt x="283" y="37"/>
                  </a:lnTo>
                  <a:lnTo>
                    <a:pt x="281" y="40"/>
                  </a:lnTo>
                  <a:lnTo>
                    <a:pt x="279" y="42"/>
                  </a:lnTo>
                  <a:lnTo>
                    <a:pt x="278" y="45"/>
                  </a:lnTo>
                  <a:lnTo>
                    <a:pt x="278" y="54"/>
                  </a:lnTo>
                  <a:lnTo>
                    <a:pt x="279" y="57"/>
                  </a:lnTo>
                  <a:lnTo>
                    <a:pt x="284" y="62"/>
                  </a:lnTo>
                  <a:lnTo>
                    <a:pt x="288" y="63"/>
                  </a:lnTo>
                  <a:lnTo>
                    <a:pt x="299" y="63"/>
                  </a:lnTo>
                  <a:lnTo>
                    <a:pt x="304" y="60"/>
                  </a:lnTo>
                  <a:lnTo>
                    <a:pt x="308" y="56"/>
                  </a:lnTo>
                  <a:lnTo>
                    <a:pt x="319" y="56"/>
                  </a:lnTo>
                  <a:lnTo>
                    <a:pt x="319" y="55"/>
                  </a:lnTo>
                  <a:lnTo>
                    <a:pt x="319" y="54"/>
                  </a:lnTo>
                  <a:lnTo>
                    <a:pt x="294" y="54"/>
                  </a:lnTo>
                  <a:lnTo>
                    <a:pt x="293" y="54"/>
                  </a:lnTo>
                  <a:lnTo>
                    <a:pt x="292" y="53"/>
                  </a:lnTo>
                  <a:lnTo>
                    <a:pt x="290" y="52"/>
                  </a:lnTo>
                  <a:lnTo>
                    <a:pt x="290" y="51"/>
                  </a:lnTo>
                  <a:lnTo>
                    <a:pt x="290" y="47"/>
                  </a:lnTo>
                  <a:lnTo>
                    <a:pt x="290" y="45"/>
                  </a:lnTo>
                  <a:lnTo>
                    <a:pt x="293" y="43"/>
                  </a:lnTo>
                  <a:lnTo>
                    <a:pt x="295" y="42"/>
                  </a:lnTo>
                  <a:lnTo>
                    <a:pt x="303" y="41"/>
                  </a:lnTo>
                  <a:lnTo>
                    <a:pt x="306" y="40"/>
                  </a:lnTo>
                  <a:lnTo>
                    <a:pt x="307" y="40"/>
                  </a:lnTo>
                  <a:lnTo>
                    <a:pt x="319" y="40"/>
                  </a:lnTo>
                  <a:lnTo>
                    <a:pt x="319" y="24"/>
                  </a:lnTo>
                  <a:close/>
                  <a:moveTo>
                    <a:pt x="319" y="56"/>
                  </a:moveTo>
                  <a:lnTo>
                    <a:pt x="308" y="56"/>
                  </a:lnTo>
                  <a:lnTo>
                    <a:pt x="308" y="58"/>
                  </a:lnTo>
                  <a:lnTo>
                    <a:pt x="308" y="60"/>
                  </a:lnTo>
                  <a:lnTo>
                    <a:pt x="309" y="61"/>
                  </a:lnTo>
                  <a:lnTo>
                    <a:pt x="322" y="61"/>
                  </a:lnTo>
                  <a:lnTo>
                    <a:pt x="322" y="60"/>
                  </a:lnTo>
                  <a:lnTo>
                    <a:pt x="321" y="59"/>
                  </a:lnTo>
                  <a:lnTo>
                    <a:pt x="320" y="59"/>
                  </a:lnTo>
                  <a:lnTo>
                    <a:pt x="320" y="58"/>
                  </a:lnTo>
                  <a:lnTo>
                    <a:pt x="319" y="56"/>
                  </a:lnTo>
                  <a:close/>
                  <a:moveTo>
                    <a:pt x="319" y="40"/>
                  </a:moveTo>
                  <a:lnTo>
                    <a:pt x="307" y="40"/>
                  </a:lnTo>
                  <a:lnTo>
                    <a:pt x="307" y="48"/>
                  </a:lnTo>
                  <a:lnTo>
                    <a:pt x="306" y="50"/>
                  </a:lnTo>
                  <a:lnTo>
                    <a:pt x="304" y="52"/>
                  </a:lnTo>
                  <a:lnTo>
                    <a:pt x="302" y="53"/>
                  </a:lnTo>
                  <a:lnTo>
                    <a:pt x="299" y="54"/>
                  </a:lnTo>
                  <a:lnTo>
                    <a:pt x="319" y="54"/>
                  </a:lnTo>
                  <a:lnTo>
                    <a:pt x="319" y="40"/>
                  </a:lnTo>
                  <a:close/>
                  <a:moveTo>
                    <a:pt x="306" y="15"/>
                  </a:moveTo>
                  <a:lnTo>
                    <a:pt x="293" y="15"/>
                  </a:lnTo>
                  <a:lnTo>
                    <a:pt x="288" y="16"/>
                  </a:lnTo>
                  <a:lnTo>
                    <a:pt x="285" y="19"/>
                  </a:lnTo>
                  <a:lnTo>
                    <a:pt x="282" y="21"/>
                  </a:lnTo>
                  <a:lnTo>
                    <a:pt x="280" y="25"/>
                  </a:lnTo>
                  <a:lnTo>
                    <a:pt x="279" y="31"/>
                  </a:lnTo>
                  <a:lnTo>
                    <a:pt x="291" y="31"/>
                  </a:lnTo>
                  <a:lnTo>
                    <a:pt x="291" y="29"/>
                  </a:lnTo>
                  <a:lnTo>
                    <a:pt x="292" y="27"/>
                  </a:lnTo>
                  <a:lnTo>
                    <a:pt x="293" y="26"/>
                  </a:lnTo>
                  <a:lnTo>
                    <a:pt x="295" y="25"/>
                  </a:lnTo>
                  <a:lnTo>
                    <a:pt x="297" y="24"/>
                  </a:lnTo>
                  <a:lnTo>
                    <a:pt x="319" y="24"/>
                  </a:lnTo>
                  <a:lnTo>
                    <a:pt x="318" y="21"/>
                  </a:lnTo>
                  <a:lnTo>
                    <a:pt x="314" y="18"/>
                  </a:lnTo>
                  <a:lnTo>
                    <a:pt x="311" y="16"/>
                  </a:lnTo>
                  <a:lnTo>
                    <a:pt x="306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0" name="Picture 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82" y="2568"/>
              <a:ext cx="32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1" name="Picture 5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20" y="3641"/>
              <a:ext cx="32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2" name="Picture 5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82" y="3641"/>
              <a:ext cx="324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5955" y="1362"/>
              <a:ext cx="1387" cy="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0" y="0"/>
                </a:cxn>
                <a:cxn ang="0">
                  <a:pos x="1386" y="348"/>
                </a:cxn>
              </a:cxnLst>
              <a:rect l="0" t="0" r="r" b="b"/>
              <a:pathLst>
                <a:path w="1387" h="349">
                  <a:moveTo>
                    <a:pt x="0" y="0"/>
                  </a:moveTo>
                  <a:lnTo>
                    <a:pt x="1020" y="0"/>
                  </a:lnTo>
                  <a:lnTo>
                    <a:pt x="1386" y="348"/>
                  </a:lnTo>
                </a:path>
              </a:pathLst>
            </a:custGeom>
            <a:noFill/>
            <a:ln w="3594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4" name="Picture 5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40" y="3641"/>
              <a:ext cx="32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5" name="AutoShape 57"/>
            <p:cNvSpPr>
              <a:spLocks/>
            </p:cNvSpPr>
            <p:nvPr/>
          </p:nvSpPr>
          <p:spPr bwMode="auto">
            <a:xfrm>
              <a:off x="4416" y="4471"/>
              <a:ext cx="319" cy="76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4" y="61"/>
                </a:cxn>
                <a:cxn ang="0">
                  <a:pos x="46" y="50"/>
                </a:cxn>
                <a:cxn ang="0">
                  <a:pos x="74" y="62"/>
                </a:cxn>
                <a:cxn ang="0">
                  <a:pos x="58" y="45"/>
                </a:cxn>
                <a:cxn ang="0">
                  <a:pos x="76" y="38"/>
                </a:cxn>
                <a:cxn ang="0">
                  <a:pos x="86" y="53"/>
                </a:cxn>
                <a:cxn ang="0">
                  <a:pos x="86" y="1"/>
                </a:cxn>
                <a:cxn ang="0">
                  <a:pos x="63" y="31"/>
                </a:cxn>
                <a:cxn ang="0">
                  <a:pos x="61" y="11"/>
                </a:cxn>
                <a:cxn ang="0">
                  <a:pos x="62" y="22"/>
                </a:cxn>
                <a:cxn ang="0">
                  <a:pos x="112" y="48"/>
                </a:cxn>
                <a:cxn ang="0">
                  <a:pos x="104" y="69"/>
                </a:cxn>
                <a:cxn ang="0">
                  <a:pos x="112" y="48"/>
                </a:cxn>
                <a:cxn ang="0">
                  <a:pos x="143" y="23"/>
                </a:cxn>
                <a:cxn ang="0">
                  <a:pos x="144" y="47"/>
                </a:cxn>
                <a:cxn ang="0">
                  <a:pos x="198" y="0"/>
                </a:cxn>
                <a:cxn ang="0">
                  <a:pos x="173" y="23"/>
                </a:cxn>
                <a:cxn ang="0">
                  <a:pos x="171" y="49"/>
                </a:cxn>
                <a:cxn ang="0">
                  <a:pos x="205" y="60"/>
                </a:cxn>
                <a:cxn ang="0">
                  <a:pos x="186" y="50"/>
                </a:cxn>
                <a:cxn ang="0">
                  <a:pos x="186" y="36"/>
                </a:cxn>
                <a:cxn ang="0">
                  <a:pos x="205" y="28"/>
                </a:cxn>
                <a:cxn ang="0">
                  <a:pos x="187" y="22"/>
                </a:cxn>
                <a:cxn ang="0">
                  <a:pos x="187" y="12"/>
                </a:cxn>
                <a:cxn ang="0">
                  <a:pos x="207" y="5"/>
                </a:cxn>
                <a:cxn ang="0">
                  <a:pos x="198" y="35"/>
                </a:cxn>
                <a:cxn ang="0">
                  <a:pos x="201" y="48"/>
                </a:cxn>
                <a:cxn ang="0">
                  <a:pos x="214" y="49"/>
                </a:cxn>
                <a:cxn ang="0">
                  <a:pos x="197" y="10"/>
                </a:cxn>
                <a:cxn ang="0">
                  <a:pos x="199" y="23"/>
                </a:cxn>
                <a:cxn ang="0">
                  <a:pos x="212" y="11"/>
                </a:cxn>
                <a:cxn ang="0">
                  <a:pos x="236" y="61"/>
                </a:cxn>
                <a:cxn ang="0">
                  <a:pos x="243" y="24"/>
                </a:cxn>
                <a:cxn ang="0">
                  <a:pos x="266" y="24"/>
                </a:cxn>
                <a:cxn ang="0">
                  <a:pos x="253" y="29"/>
                </a:cxn>
                <a:cxn ang="0">
                  <a:pos x="255" y="14"/>
                </a:cxn>
                <a:cxn ang="0">
                  <a:pos x="259" y="16"/>
                </a:cxn>
                <a:cxn ang="0">
                  <a:pos x="302" y="25"/>
                </a:cxn>
                <a:cxn ang="0">
                  <a:pos x="303" y="32"/>
                </a:cxn>
                <a:cxn ang="0">
                  <a:pos x="280" y="37"/>
                </a:cxn>
                <a:cxn ang="0">
                  <a:pos x="275" y="56"/>
                </a:cxn>
                <a:cxn ang="0">
                  <a:pos x="304" y="55"/>
                </a:cxn>
                <a:cxn ang="0">
                  <a:pos x="289" y="53"/>
                </a:cxn>
                <a:cxn ang="0">
                  <a:pos x="288" y="44"/>
                </a:cxn>
                <a:cxn ang="0">
                  <a:pos x="302" y="40"/>
                </a:cxn>
                <a:cxn ang="0">
                  <a:pos x="304" y="55"/>
                </a:cxn>
                <a:cxn ang="0">
                  <a:pos x="318" y="59"/>
                </a:cxn>
                <a:cxn ang="0">
                  <a:pos x="316" y="39"/>
                </a:cxn>
                <a:cxn ang="0">
                  <a:pos x="295" y="53"/>
                </a:cxn>
                <a:cxn ang="0">
                  <a:pos x="284" y="16"/>
                </a:cxn>
                <a:cxn ang="0">
                  <a:pos x="287" y="28"/>
                </a:cxn>
                <a:cxn ang="0">
                  <a:pos x="316" y="24"/>
                </a:cxn>
                <a:cxn ang="0">
                  <a:pos x="302" y="14"/>
                </a:cxn>
              </a:cxnLst>
              <a:rect l="0" t="0" r="r" b="b"/>
              <a:pathLst>
                <a:path w="319" h="76">
                  <a:moveTo>
                    <a:pt x="27" y="0"/>
                  </a:moveTo>
                  <a:lnTo>
                    <a:pt x="17" y="0"/>
                  </a:lnTo>
                  <a:lnTo>
                    <a:pt x="16" y="4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14" y="19"/>
                  </a:lnTo>
                  <a:lnTo>
                    <a:pt x="14" y="61"/>
                  </a:lnTo>
                  <a:lnTo>
                    <a:pt x="27" y="61"/>
                  </a:lnTo>
                  <a:lnTo>
                    <a:pt x="27" y="0"/>
                  </a:lnTo>
                  <a:close/>
                  <a:moveTo>
                    <a:pt x="58" y="45"/>
                  </a:moveTo>
                  <a:lnTo>
                    <a:pt x="46" y="45"/>
                  </a:lnTo>
                  <a:lnTo>
                    <a:pt x="46" y="50"/>
                  </a:lnTo>
                  <a:lnTo>
                    <a:pt x="48" y="54"/>
                  </a:lnTo>
                  <a:lnTo>
                    <a:pt x="52" y="57"/>
                  </a:lnTo>
                  <a:lnTo>
                    <a:pt x="56" y="61"/>
                  </a:lnTo>
                  <a:lnTo>
                    <a:pt x="61" y="62"/>
                  </a:lnTo>
                  <a:lnTo>
                    <a:pt x="74" y="62"/>
                  </a:lnTo>
                  <a:lnTo>
                    <a:pt x="79" y="60"/>
                  </a:lnTo>
                  <a:lnTo>
                    <a:pt x="86" y="53"/>
                  </a:lnTo>
                  <a:lnTo>
                    <a:pt x="62" y="53"/>
                  </a:lnTo>
                  <a:lnTo>
                    <a:pt x="59" y="50"/>
                  </a:lnTo>
                  <a:lnTo>
                    <a:pt x="58" y="45"/>
                  </a:lnTo>
                  <a:close/>
                  <a:moveTo>
                    <a:pt x="87" y="31"/>
                  </a:moveTo>
                  <a:lnTo>
                    <a:pt x="70" y="31"/>
                  </a:lnTo>
                  <a:lnTo>
                    <a:pt x="72" y="32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6" y="48"/>
                  </a:lnTo>
                  <a:lnTo>
                    <a:pt x="72" y="52"/>
                  </a:lnTo>
                  <a:lnTo>
                    <a:pt x="70" y="53"/>
                  </a:lnTo>
                  <a:lnTo>
                    <a:pt x="86" y="53"/>
                  </a:lnTo>
                  <a:lnTo>
                    <a:pt x="87" y="52"/>
                  </a:lnTo>
                  <a:lnTo>
                    <a:pt x="89" y="47"/>
                  </a:lnTo>
                  <a:lnTo>
                    <a:pt x="89" y="35"/>
                  </a:lnTo>
                  <a:lnTo>
                    <a:pt x="87" y="31"/>
                  </a:lnTo>
                  <a:close/>
                  <a:moveTo>
                    <a:pt x="86" y="1"/>
                  </a:moveTo>
                  <a:lnTo>
                    <a:pt x="53" y="1"/>
                  </a:lnTo>
                  <a:lnTo>
                    <a:pt x="48" y="35"/>
                  </a:lnTo>
                  <a:lnTo>
                    <a:pt x="59" y="35"/>
                  </a:lnTo>
                  <a:lnTo>
                    <a:pt x="61" y="32"/>
                  </a:lnTo>
                  <a:lnTo>
                    <a:pt x="63" y="31"/>
                  </a:lnTo>
                  <a:lnTo>
                    <a:pt x="87" y="31"/>
                  </a:lnTo>
                  <a:lnTo>
                    <a:pt x="87" y="30"/>
                  </a:lnTo>
                  <a:lnTo>
                    <a:pt x="81" y="25"/>
                  </a:lnTo>
                  <a:lnTo>
                    <a:pt x="59" y="25"/>
                  </a:lnTo>
                  <a:lnTo>
                    <a:pt x="61" y="11"/>
                  </a:lnTo>
                  <a:lnTo>
                    <a:pt x="86" y="11"/>
                  </a:lnTo>
                  <a:lnTo>
                    <a:pt x="86" y="1"/>
                  </a:lnTo>
                  <a:close/>
                  <a:moveTo>
                    <a:pt x="75" y="21"/>
                  </a:moveTo>
                  <a:lnTo>
                    <a:pt x="66" y="21"/>
                  </a:lnTo>
                  <a:lnTo>
                    <a:pt x="62" y="22"/>
                  </a:lnTo>
                  <a:lnTo>
                    <a:pt x="59" y="25"/>
                  </a:lnTo>
                  <a:lnTo>
                    <a:pt x="81" y="25"/>
                  </a:lnTo>
                  <a:lnTo>
                    <a:pt x="80" y="23"/>
                  </a:lnTo>
                  <a:lnTo>
                    <a:pt x="75" y="21"/>
                  </a:lnTo>
                  <a:close/>
                  <a:moveTo>
                    <a:pt x="112" y="48"/>
                  </a:moveTo>
                  <a:lnTo>
                    <a:pt x="99" y="48"/>
                  </a:lnTo>
                  <a:lnTo>
                    <a:pt x="99" y="61"/>
                  </a:lnTo>
                  <a:lnTo>
                    <a:pt x="106" y="61"/>
                  </a:lnTo>
                  <a:lnTo>
                    <a:pt x="106" y="66"/>
                  </a:lnTo>
                  <a:lnTo>
                    <a:pt x="104" y="69"/>
                  </a:lnTo>
                  <a:lnTo>
                    <a:pt x="99" y="71"/>
                  </a:lnTo>
                  <a:lnTo>
                    <a:pt x="99" y="75"/>
                  </a:lnTo>
                  <a:lnTo>
                    <a:pt x="108" y="73"/>
                  </a:lnTo>
                  <a:lnTo>
                    <a:pt x="112" y="68"/>
                  </a:lnTo>
                  <a:lnTo>
                    <a:pt x="112" y="48"/>
                  </a:lnTo>
                  <a:close/>
                  <a:moveTo>
                    <a:pt x="164" y="1"/>
                  </a:moveTo>
                  <a:lnTo>
                    <a:pt x="121" y="1"/>
                  </a:lnTo>
                  <a:lnTo>
                    <a:pt x="121" y="12"/>
                  </a:lnTo>
                  <a:lnTo>
                    <a:pt x="151" y="12"/>
                  </a:lnTo>
                  <a:lnTo>
                    <a:pt x="143" y="23"/>
                  </a:lnTo>
                  <a:lnTo>
                    <a:pt x="136" y="35"/>
                  </a:lnTo>
                  <a:lnTo>
                    <a:pt x="132" y="47"/>
                  </a:lnTo>
                  <a:lnTo>
                    <a:pt x="129" y="61"/>
                  </a:lnTo>
                  <a:lnTo>
                    <a:pt x="142" y="61"/>
                  </a:lnTo>
                  <a:lnTo>
                    <a:pt x="144" y="47"/>
                  </a:lnTo>
                  <a:lnTo>
                    <a:pt x="149" y="34"/>
                  </a:lnTo>
                  <a:lnTo>
                    <a:pt x="155" y="22"/>
                  </a:lnTo>
                  <a:lnTo>
                    <a:pt x="164" y="10"/>
                  </a:lnTo>
                  <a:lnTo>
                    <a:pt x="164" y="1"/>
                  </a:lnTo>
                  <a:close/>
                  <a:moveTo>
                    <a:pt x="198" y="0"/>
                  </a:moveTo>
                  <a:lnTo>
                    <a:pt x="187" y="0"/>
                  </a:lnTo>
                  <a:lnTo>
                    <a:pt x="182" y="2"/>
                  </a:lnTo>
                  <a:lnTo>
                    <a:pt x="175" y="8"/>
                  </a:lnTo>
                  <a:lnTo>
                    <a:pt x="174" y="11"/>
                  </a:lnTo>
                  <a:lnTo>
                    <a:pt x="173" y="23"/>
                  </a:lnTo>
                  <a:lnTo>
                    <a:pt x="176" y="26"/>
                  </a:lnTo>
                  <a:lnTo>
                    <a:pt x="181" y="29"/>
                  </a:lnTo>
                  <a:lnTo>
                    <a:pt x="175" y="31"/>
                  </a:lnTo>
                  <a:lnTo>
                    <a:pt x="171" y="36"/>
                  </a:lnTo>
                  <a:lnTo>
                    <a:pt x="171" y="49"/>
                  </a:lnTo>
                  <a:lnTo>
                    <a:pt x="173" y="54"/>
                  </a:lnTo>
                  <a:lnTo>
                    <a:pt x="181" y="61"/>
                  </a:lnTo>
                  <a:lnTo>
                    <a:pt x="186" y="62"/>
                  </a:lnTo>
                  <a:lnTo>
                    <a:pt x="199" y="62"/>
                  </a:lnTo>
                  <a:lnTo>
                    <a:pt x="205" y="60"/>
                  </a:lnTo>
                  <a:lnTo>
                    <a:pt x="212" y="53"/>
                  </a:lnTo>
                  <a:lnTo>
                    <a:pt x="190" y="53"/>
                  </a:lnTo>
                  <a:lnTo>
                    <a:pt x="188" y="52"/>
                  </a:lnTo>
                  <a:lnTo>
                    <a:pt x="186" y="50"/>
                  </a:lnTo>
                  <a:lnTo>
                    <a:pt x="185" y="49"/>
                  </a:lnTo>
                  <a:lnTo>
                    <a:pt x="184" y="46"/>
                  </a:lnTo>
                  <a:lnTo>
                    <a:pt x="184" y="40"/>
                  </a:lnTo>
                  <a:lnTo>
                    <a:pt x="185" y="38"/>
                  </a:lnTo>
                  <a:lnTo>
                    <a:pt x="186" y="36"/>
                  </a:lnTo>
                  <a:lnTo>
                    <a:pt x="188" y="35"/>
                  </a:lnTo>
                  <a:lnTo>
                    <a:pt x="190" y="34"/>
                  </a:lnTo>
                  <a:lnTo>
                    <a:pt x="213" y="34"/>
                  </a:lnTo>
                  <a:lnTo>
                    <a:pt x="211" y="31"/>
                  </a:lnTo>
                  <a:lnTo>
                    <a:pt x="205" y="28"/>
                  </a:lnTo>
                  <a:lnTo>
                    <a:pt x="210" y="26"/>
                  </a:lnTo>
                  <a:lnTo>
                    <a:pt x="210" y="25"/>
                  </a:lnTo>
                  <a:lnTo>
                    <a:pt x="191" y="25"/>
                  </a:lnTo>
                  <a:lnTo>
                    <a:pt x="189" y="24"/>
                  </a:lnTo>
                  <a:lnTo>
                    <a:pt x="187" y="22"/>
                  </a:lnTo>
                  <a:lnTo>
                    <a:pt x="186" y="21"/>
                  </a:lnTo>
                  <a:lnTo>
                    <a:pt x="185" y="19"/>
                  </a:lnTo>
                  <a:lnTo>
                    <a:pt x="185" y="15"/>
                  </a:lnTo>
                  <a:lnTo>
                    <a:pt x="186" y="13"/>
                  </a:lnTo>
                  <a:lnTo>
                    <a:pt x="187" y="12"/>
                  </a:lnTo>
                  <a:lnTo>
                    <a:pt x="189" y="10"/>
                  </a:lnTo>
                  <a:lnTo>
                    <a:pt x="190" y="10"/>
                  </a:lnTo>
                  <a:lnTo>
                    <a:pt x="211" y="10"/>
                  </a:lnTo>
                  <a:lnTo>
                    <a:pt x="210" y="8"/>
                  </a:lnTo>
                  <a:lnTo>
                    <a:pt x="207" y="5"/>
                  </a:lnTo>
                  <a:lnTo>
                    <a:pt x="203" y="2"/>
                  </a:lnTo>
                  <a:lnTo>
                    <a:pt x="198" y="0"/>
                  </a:lnTo>
                  <a:close/>
                  <a:moveTo>
                    <a:pt x="213" y="34"/>
                  </a:moveTo>
                  <a:lnTo>
                    <a:pt x="196" y="34"/>
                  </a:lnTo>
                  <a:lnTo>
                    <a:pt x="198" y="35"/>
                  </a:lnTo>
                  <a:lnTo>
                    <a:pt x="199" y="37"/>
                  </a:lnTo>
                  <a:lnTo>
                    <a:pt x="201" y="38"/>
                  </a:lnTo>
                  <a:lnTo>
                    <a:pt x="202" y="40"/>
                  </a:lnTo>
                  <a:lnTo>
                    <a:pt x="202" y="46"/>
                  </a:lnTo>
                  <a:lnTo>
                    <a:pt x="201" y="48"/>
                  </a:lnTo>
                  <a:lnTo>
                    <a:pt x="199" y="50"/>
                  </a:lnTo>
                  <a:lnTo>
                    <a:pt x="198" y="52"/>
                  </a:lnTo>
                  <a:lnTo>
                    <a:pt x="196" y="53"/>
                  </a:lnTo>
                  <a:lnTo>
                    <a:pt x="212" y="53"/>
                  </a:lnTo>
                  <a:lnTo>
                    <a:pt x="214" y="49"/>
                  </a:lnTo>
                  <a:lnTo>
                    <a:pt x="214" y="36"/>
                  </a:lnTo>
                  <a:lnTo>
                    <a:pt x="213" y="34"/>
                  </a:lnTo>
                  <a:close/>
                  <a:moveTo>
                    <a:pt x="211" y="10"/>
                  </a:moveTo>
                  <a:lnTo>
                    <a:pt x="195" y="10"/>
                  </a:lnTo>
                  <a:lnTo>
                    <a:pt x="197" y="10"/>
                  </a:lnTo>
                  <a:lnTo>
                    <a:pt x="200" y="13"/>
                  </a:lnTo>
                  <a:lnTo>
                    <a:pt x="200" y="15"/>
                  </a:lnTo>
                  <a:lnTo>
                    <a:pt x="201" y="19"/>
                  </a:lnTo>
                  <a:lnTo>
                    <a:pt x="200" y="21"/>
                  </a:lnTo>
                  <a:lnTo>
                    <a:pt x="199" y="23"/>
                  </a:lnTo>
                  <a:lnTo>
                    <a:pt x="197" y="24"/>
                  </a:lnTo>
                  <a:lnTo>
                    <a:pt x="195" y="25"/>
                  </a:lnTo>
                  <a:lnTo>
                    <a:pt x="210" y="25"/>
                  </a:lnTo>
                  <a:lnTo>
                    <a:pt x="212" y="22"/>
                  </a:lnTo>
                  <a:lnTo>
                    <a:pt x="212" y="11"/>
                  </a:lnTo>
                  <a:lnTo>
                    <a:pt x="211" y="10"/>
                  </a:lnTo>
                  <a:close/>
                  <a:moveTo>
                    <a:pt x="236" y="0"/>
                  </a:moveTo>
                  <a:lnTo>
                    <a:pt x="224" y="0"/>
                  </a:lnTo>
                  <a:lnTo>
                    <a:pt x="224" y="61"/>
                  </a:lnTo>
                  <a:lnTo>
                    <a:pt x="236" y="61"/>
                  </a:lnTo>
                  <a:lnTo>
                    <a:pt x="236" y="32"/>
                  </a:lnTo>
                  <a:lnTo>
                    <a:pt x="237" y="29"/>
                  </a:lnTo>
                  <a:lnTo>
                    <a:pt x="239" y="27"/>
                  </a:lnTo>
                  <a:lnTo>
                    <a:pt x="240" y="25"/>
                  </a:lnTo>
                  <a:lnTo>
                    <a:pt x="243" y="24"/>
                  </a:lnTo>
                  <a:lnTo>
                    <a:pt x="266" y="24"/>
                  </a:lnTo>
                  <a:lnTo>
                    <a:pt x="264" y="21"/>
                  </a:lnTo>
                  <a:lnTo>
                    <a:pt x="236" y="21"/>
                  </a:lnTo>
                  <a:lnTo>
                    <a:pt x="236" y="0"/>
                  </a:lnTo>
                  <a:close/>
                  <a:moveTo>
                    <a:pt x="266" y="24"/>
                  </a:moveTo>
                  <a:lnTo>
                    <a:pt x="248" y="24"/>
                  </a:lnTo>
                  <a:lnTo>
                    <a:pt x="250" y="25"/>
                  </a:lnTo>
                  <a:lnTo>
                    <a:pt x="252" y="26"/>
                  </a:lnTo>
                  <a:lnTo>
                    <a:pt x="253" y="28"/>
                  </a:lnTo>
                  <a:lnTo>
                    <a:pt x="253" y="29"/>
                  </a:lnTo>
                  <a:lnTo>
                    <a:pt x="254" y="61"/>
                  </a:lnTo>
                  <a:lnTo>
                    <a:pt x="266" y="61"/>
                  </a:lnTo>
                  <a:lnTo>
                    <a:pt x="266" y="25"/>
                  </a:lnTo>
                  <a:lnTo>
                    <a:pt x="266" y="24"/>
                  </a:lnTo>
                  <a:close/>
                  <a:moveTo>
                    <a:pt x="255" y="14"/>
                  </a:moveTo>
                  <a:lnTo>
                    <a:pt x="244" y="14"/>
                  </a:lnTo>
                  <a:lnTo>
                    <a:pt x="239" y="17"/>
                  </a:lnTo>
                  <a:lnTo>
                    <a:pt x="236" y="21"/>
                  </a:lnTo>
                  <a:lnTo>
                    <a:pt x="264" y="21"/>
                  </a:lnTo>
                  <a:lnTo>
                    <a:pt x="259" y="16"/>
                  </a:lnTo>
                  <a:lnTo>
                    <a:pt x="255" y="14"/>
                  </a:lnTo>
                  <a:close/>
                  <a:moveTo>
                    <a:pt x="316" y="24"/>
                  </a:moveTo>
                  <a:lnTo>
                    <a:pt x="298" y="24"/>
                  </a:lnTo>
                  <a:lnTo>
                    <a:pt x="300" y="24"/>
                  </a:lnTo>
                  <a:lnTo>
                    <a:pt x="302" y="25"/>
                  </a:lnTo>
                  <a:lnTo>
                    <a:pt x="303" y="26"/>
                  </a:lnTo>
                  <a:lnTo>
                    <a:pt x="304" y="27"/>
                  </a:lnTo>
                  <a:lnTo>
                    <a:pt x="304" y="30"/>
                  </a:lnTo>
                  <a:lnTo>
                    <a:pt x="303" y="31"/>
                  </a:lnTo>
                  <a:lnTo>
                    <a:pt x="303" y="32"/>
                  </a:lnTo>
                  <a:lnTo>
                    <a:pt x="302" y="32"/>
                  </a:lnTo>
                  <a:lnTo>
                    <a:pt x="301" y="33"/>
                  </a:lnTo>
                  <a:lnTo>
                    <a:pt x="288" y="34"/>
                  </a:lnTo>
                  <a:lnTo>
                    <a:pt x="283" y="35"/>
                  </a:lnTo>
                  <a:lnTo>
                    <a:pt x="280" y="37"/>
                  </a:lnTo>
                  <a:lnTo>
                    <a:pt x="277" y="39"/>
                  </a:lnTo>
                  <a:lnTo>
                    <a:pt x="275" y="42"/>
                  </a:lnTo>
                  <a:lnTo>
                    <a:pt x="274" y="44"/>
                  </a:lnTo>
                  <a:lnTo>
                    <a:pt x="274" y="53"/>
                  </a:lnTo>
                  <a:lnTo>
                    <a:pt x="275" y="56"/>
                  </a:lnTo>
                  <a:lnTo>
                    <a:pt x="281" y="61"/>
                  </a:lnTo>
                  <a:lnTo>
                    <a:pt x="284" y="62"/>
                  </a:lnTo>
                  <a:lnTo>
                    <a:pt x="295" y="62"/>
                  </a:lnTo>
                  <a:lnTo>
                    <a:pt x="300" y="60"/>
                  </a:lnTo>
                  <a:lnTo>
                    <a:pt x="304" y="55"/>
                  </a:lnTo>
                  <a:lnTo>
                    <a:pt x="316" y="55"/>
                  </a:lnTo>
                  <a:lnTo>
                    <a:pt x="316" y="54"/>
                  </a:lnTo>
                  <a:lnTo>
                    <a:pt x="316" y="53"/>
                  </a:lnTo>
                  <a:lnTo>
                    <a:pt x="290" y="53"/>
                  </a:lnTo>
                  <a:lnTo>
                    <a:pt x="289" y="53"/>
                  </a:lnTo>
                  <a:lnTo>
                    <a:pt x="287" y="51"/>
                  </a:lnTo>
                  <a:lnTo>
                    <a:pt x="286" y="50"/>
                  </a:lnTo>
                  <a:lnTo>
                    <a:pt x="286" y="46"/>
                  </a:lnTo>
                  <a:lnTo>
                    <a:pt x="287" y="45"/>
                  </a:lnTo>
                  <a:lnTo>
                    <a:pt x="288" y="44"/>
                  </a:lnTo>
                  <a:lnTo>
                    <a:pt x="289" y="43"/>
                  </a:lnTo>
                  <a:lnTo>
                    <a:pt x="291" y="42"/>
                  </a:lnTo>
                  <a:lnTo>
                    <a:pt x="295" y="41"/>
                  </a:lnTo>
                  <a:lnTo>
                    <a:pt x="299" y="41"/>
                  </a:lnTo>
                  <a:lnTo>
                    <a:pt x="302" y="40"/>
                  </a:lnTo>
                  <a:lnTo>
                    <a:pt x="304" y="39"/>
                  </a:lnTo>
                  <a:lnTo>
                    <a:pt x="316" y="39"/>
                  </a:lnTo>
                  <a:lnTo>
                    <a:pt x="316" y="24"/>
                  </a:lnTo>
                  <a:close/>
                  <a:moveTo>
                    <a:pt x="316" y="55"/>
                  </a:moveTo>
                  <a:lnTo>
                    <a:pt x="304" y="55"/>
                  </a:lnTo>
                  <a:lnTo>
                    <a:pt x="304" y="58"/>
                  </a:lnTo>
                  <a:lnTo>
                    <a:pt x="305" y="59"/>
                  </a:lnTo>
                  <a:lnTo>
                    <a:pt x="305" y="61"/>
                  </a:lnTo>
                  <a:lnTo>
                    <a:pt x="318" y="61"/>
                  </a:lnTo>
                  <a:lnTo>
                    <a:pt x="318" y="59"/>
                  </a:lnTo>
                  <a:lnTo>
                    <a:pt x="317" y="59"/>
                  </a:lnTo>
                  <a:lnTo>
                    <a:pt x="317" y="58"/>
                  </a:lnTo>
                  <a:lnTo>
                    <a:pt x="316" y="57"/>
                  </a:lnTo>
                  <a:lnTo>
                    <a:pt x="316" y="55"/>
                  </a:lnTo>
                  <a:close/>
                  <a:moveTo>
                    <a:pt x="316" y="39"/>
                  </a:moveTo>
                  <a:lnTo>
                    <a:pt x="304" y="39"/>
                  </a:lnTo>
                  <a:lnTo>
                    <a:pt x="304" y="47"/>
                  </a:lnTo>
                  <a:lnTo>
                    <a:pt x="303" y="49"/>
                  </a:lnTo>
                  <a:lnTo>
                    <a:pt x="298" y="53"/>
                  </a:lnTo>
                  <a:lnTo>
                    <a:pt x="295" y="53"/>
                  </a:lnTo>
                  <a:lnTo>
                    <a:pt x="316" y="53"/>
                  </a:lnTo>
                  <a:lnTo>
                    <a:pt x="316" y="39"/>
                  </a:lnTo>
                  <a:close/>
                  <a:moveTo>
                    <a:pt x="302" y="14"/>
                  </a:moveTo>
                  <a:lnTo>
                    <a:pt x="290" y="14"/>
                  </a:lnTo>
                  <a:lnTo>
                    <a:pt x="284" y="16"/>
                  </a:lnTo>
                  <a:lnTo>
                    <a:pt x="278" y="21"/>
                  </a:lnTo>
                  <a:lnTo>
                    <a:pt x="276" y="25"/>
                  </a:lnTo>
                  <a:lnTo>
                    <a:pt x="275" y="30"/>
                  </a:lnTo>
                  <a:lnTo>
                    <a:pt x="287" y="30"/>
                  </a:lnTo>
                  <a:lnTo>
                    <a:pt x="287" y="28"/>
                  </a:lnTo>
                  <a:lnTo>
                    <a:pt x="288" y="26"/>
                  </a:lnTo>
                  <a:lnTo>
                    <a:pt x="290" y="25"/>
                  </a:lnTo>
                  <a:lnTo>
                    <a:pt x="291" y="24"/>
                  </a:lnTo>
                  <a:lnTo>
                    <a:pt x="293" y="24"/>
                  </a:lnTo>
                  <a:lnTo>
                    <a:pt x="316" y="24"/>
                  </a:lnTo>
                  <a:lnTo>
                    <a:pt x="316" y="23"/>
                  </a:lnTo>
                  <a:lnTo>
                    <a:pt x="314" y="20"/>
                  </a:lnTo>
                  <a:lnTo>
                    <a:pt x="310" y="18"/>
                  </a:lnTo>
                  <a:lnTo>
                    <a:pt x="307" y="15"/>
                  </a:lnTo>
                  <a:lnTo>
                    <a:pt x="302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6" name="Picture 5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3" y="2568"/>
              <a:ext cx="323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7" name="AutoShape 59"/>
            <p:cNvSpPr>
              <a:spLocks/>
            </p:cNvSpPr>
            <p:nvPr/>
          </p:nvSpPr>
          <p:spPr bwMode="auto">
            <a:xfrm>
              <a:off x="2717" y="1760"/>
              <a:ext cx="1297" cy="1970"/>
            </a:xfrm>
            <a:custGeom>
              <a:avLst/>
              <a:gdLst/>
              <a:ahLst/>
              <a:cxnLst>
                <a:cxn ang="0">
                  <a:pos x="24" y="819"/>
                </a:cxn>
                <a:cxn ang="0">
                  <a:pos x="19" y="862"/>
                </a:cxn>
                <a:cxn ang="0">
                  <a:pos x="65" y="857"/>
                </a:cxn>
                <a:cxn ang="0">
                  <a:pos x="67" y="32"/>
                </a:cxn>
                <a:cxn ang="0">
                  <a:pos x="57" y="40"/>
                </a:cxn>
                <a:cxn ang="0">
                  <a:pos x="63" y="63"/>
                </a:cxn>
                <a:cxn ang="0">
                  <a:pos x="143" y="25"/>
                </a:cxn>
                <a:cxn ang="0">
                  <a:pos x="131" y="30"/>
                </a:cxn>
                <a:cxn ang="0">
                  <a:pos x="144" y="840"/>
                </a:cxn>
                <a:cxn ang="0">
                  <a:pos x="157" y="810"/>
                </a:cxn>
                <a:cxn ang="0">
                  <a:pos x="193" y="57"/>
                </a:cxn>
                <a:cxn ang="0">
                  <a:pos x="180" y="27"/>
                </a:cxn>
                <a:cxn ang="0">
                  <a:pos x="181" y="31"/>
                </a:cxn>
                <a:cxn ang="0">
                  <a:pos x="196" y="60"/>
                </a:cxn>
                <a:cxn ang="0">
                  <a:pos x="207" y="838"/>
                </a:cxn>
                <a:cxn ang="0">
                  <a:pos x="230" y="833"/>
                </a:cxn>
                <a:cxn ang="0">
                  <a:pos x="240" y="855"/>
                </a:cxn>
                <a:cxn ang="0">
                  <a:pos x="234" y="870"/>
                </a:cxn>
                <a:cxn ang="0">
                  <a:pos x="503" y="839"/>
                </a:cxn>
                <a:cxn ang="0">
                  <a:pos x="501" y="850"/>
                </a:cxn>
                <a:cxn ang="0">
                  <a:pos x="514" y="871"/>
                </a:cxn>
                <a:cxn ang="0">
                  <a:pos x="563" y="39"/>
                </a:cxn>
                <a:cxn ang="0">
                  <a:pos x="556" y="33"/>
                </a:cxn>
                <a:cxn ang="0">
                  <a:pos x="540" y="80"/>
                </a:cxn>
                <a:cxn ang="0">
                  <a:pos x="583" y="101"/>
                </a:cxn>
                <a:cxn ang="0">
                  <a:pos x="574" y="826"/>
                </a:cxn>
                <a:cxn ang="0">
                  <a:pos x="592" y="845"/>
                </a:cxn>
                <a:cxn ang="0">
                  <a:pos x="605" y="851"/>
                </a:cxn>
                <a:cxn ang="0">
                  <a:pos x="617" y="42"/>
                </a:cxn>
                <a:cxn ang="0">
                  <a:pos x="630" y="77"/>
                </a:cxn>
                <a:cxn ang="0">
                  <a:pos x="643" y="63"/>
                </a:cxn>
                <a:cxn ang="0">
                  <a:pos x="655" y="847"/>
                </a:cxn>
                <a:cxn ang="0">
                  <a:pos x="681" y="58"/>
                </a:cxn>
                <a:cxn ang="0">
                  <a:pos x="683" y="833"/>
                </a:cxn>
                <a:cxn ang="0">
                  <a:pos x="714" y="47"/>
                </a:cxn>
                <a:cxn ang="0">
                  <a:pos x="716" y="83"/>
                </a:cxn>
                <a:cxn ang="0">
                  <a:pos x="703" y="84"/>
                </a:cxn>
                <a:cxn ang="0">
                  <a:pos x="755" y="829"/>
                </a:cxn>
                <a:cxn ang="0">
                  <a:pos x="739" y="861"/>
                </a:cxn>
                <a:cxn ang="0">
                  <a:pos x="729" y="843"/>
                </a:cxn>
                <a:cxn ang="0">
                  <a:pos x="990" y="817"/>
                </a:cxn>
                <a:cxn ang="0">
                  <a:pos x="1015" y="1926"/>
                </a:cxn>
                <a:cxn ang="0">
                  <a:pos x="1005" y="1931"/>
                </a:cxn>
                <a:cxn ang="0">
                  <a:pos x="1010" y="1956"/>
                </a:cxn>
                <a:cxn ang="0">
                  <a:pos x="1024" y="810"/>
                </a:cxn>
                <a:cxn ang="0">
                  <a:pos x="1090" y="877"/>
                </a:cxn>
                <a:cxn ang="0">
                  <a:pos x="1092" y="1905"/>
                </a:cxn>
                <a:cxn ang="0">
                  <a:pos x="1142" y="810"/>
                </a:cxn>
                <a:cxn ang="0">
                  <a:pos x="1127" y="1914"/>
                </a:cxn>
                <a:cxn ang="0">
                  <a:pos x="1181" y="811"/>
                </a:cxn>
                <a:cxn ang="0">
                  <a:pos x="1171" y="835"/>
                </a:cxn>
                <a:cxn ang="0">
                  <a:pos x="1155" y="866"/>
                </a:cxn>
                <a:cxn ang="0">
                  <a:pos x="1189" y="1927"/>
                </a:cxn>
                <a:cxn ang="0">
                  <a:pos x="1214" y="809"/>
                </a:cxn>
                <a:cxn ang="0">
                  <a:pos x="1269" y="1951"/>
                </a:cxn>
                <a:cxn ang="0">
                  <a:pos x="1256" y="1921"/>
                </a:cxn>
                <a:cxn ang="0">
                  <a:pos x="1256" y="1926"/>
                </a:cxn>
                <a:cxn ang="0">
                  <a:pos x="1258" y="1956"/>
                </a:cxn>
                <a:cxn ang="0">
                  <a:pos x="1265" y="839"/>
                </a:cxn>
                <a:cxn ang="0">
                  <a:pos x="1267" y="851"/>
                </a:cxn>
                <a:cxn ang="0">
                  <a:pos x="1278" y="869"/>
                </a:cxn>
              </a:cxnLst>
              <a:rect l="0" t="0" r="r" b="b"/>
              <a:pathLst>
                <a:path w="1297" h="1970">
                  <a:moveTo>
                    <a:pt x="43" y="829"/>
                  </a:moveTo>
                  <a:lnTo>
                    <a:pt x="41" y="821"/>
                  </a:lnTo>
                  <a:lnTo>
                    <a:pt x="39" y="819"/>
                  </a:lnTo>
                  <a:lnTo>
                    <a:pt x="37" y="816"/>
                  </a:lnTo>
                  <a:lnTo>
                    <a:pt x="34" y="812"/>
                  </a:lnTo>
                  <a:lnTo>
                    <a:pt x="30" y="810"/>
                  </a:lnTo>
                  <a:lnTo>
                    <a:pt x="30" y="827"/>
                  </a:lnTo>
                  <a:lnTo>
                    <a:pt x="30" y="833"/>
                  </a:lnTo>
                  <a:lnTo>
                    <a:pt x="30" y="836"/>
                  </a:lnTo>
                  <a:lnTo>
                    <a:pt x="28" y="838"/>
                  </a:lnTo>
                  <a:lnTo>
                    <a:pt x="26" y="839"/>
                  </a:lnTo>
                  <a:lnTo>
                    <a:pt x="24" y="840"/>
                  </a:lnTo>
                  <a:lnTo>
                    <a:pt x="18" y="840"/>
                  </a:lnTo>
                  <a:lnTo>
                    <a:pt x="16" y="839"/>
                  </a:lnTo>
                  <a:lnTo>
                    <a:pt x="13" y="836"/>
                  </a:lnTo>
                  <a:lnTo>
                    <a:pt x="12" y="833"/>
                  </a:lnTo>
                  <a:lnTo>
                    <a:pt x="12" y="826"/>
                  </a:lnTo>
                  <a:lnTo>
                    <a:pt x="13" y="823"/>
                  </a:lnTo>
                  <a:lnTo>
                    <a:pt x="15" y="821"/>
                  </a:lnTo>
                  <a:lnTo>
                    <a:pt x="16" y="820"/>
                  </a:lnTo>
                  <a:lnTo>
                    <a:pt x="19" y="819"/>
                  </a:lnTo>
                  <a:lnTo>
                    <a:pt x="24" y="819"/>
                  </a:lnTo>
                  <a:lnTo>
                    <a:pt x="27" y="820"/>
                  </a:lnTo>
                  <a:lnTo>
                    <a:pt x="30" y="824"/>
                  </a:lnTo>
                  <a:lnTo>
                    <a:pt x="30" y="827"/>
                  </a:lnTo>
                  <a:lnTo>
                    <a:pt x="30" y="810"/>
                  </a:lnTo>
                  <a:lnTo>
                    <a:pt x="28" y="809"/>
                  </a:lnTo>
                  <a:lnTo>
                    <a:pt x="15" y="809"/>
                  </a:lnTo>
                  <a:lnTo>
                    <a:pt x="10" y="811"/>
                  </a:lnTo>
                  <a:lnTo>
                    <a:pt x="2" y="819"/>
                  </a:lnTo>
                  <a:lnTo>
                    <a:pt x="0" y="824"/>
                  </a:lnTo>
                  <a:lnTo>
                    <a:pt x="0" y="837"/>
                  </a:lnTo>
                  <a:lnTo>
                    <a:pt x="2" y="841"/>
                  </a:lnTo>
                  <a:lnTo>
                    <a:pt x="6" y="845"/>
                  </a:lnTo>
                  <a:lnTo>
                    <a:pt x="9" y="848"/>
                  </a:lnTo>
                  <a:lnTo>
                    <a:pt x="13" y="850"/>
                  </a:lnTo>
                  <a:lnTo>
                    <a:pt x="24" y="850"/>
                  </a:lnTo>
                  <a:lnTo>
                    <a:pt x="28" y="848"/>
                  </a:lnTo>
                  <a:lnTo>
                    <a:pt x="31" y="845"/>
                  </a:lnTo>
                  <a:lnTo>
                    <a:pt x="31" y="851"/>
                  </a:lnTo>
                  <a:lnTo>
                    <a:pt x="30" y="855"/>
                  </a:lnTo>
                  <a:lnTo>
                    <a:pt x="26" y="860"/>
                  </a:lnTo>
                  <a:lnTo>
                    <a:pt x="24" y="862"/>
                  </a:lnTo>
                  <a:lnTo>
                    <a:pt x="19" y="862"/>
                  </a:lnTo>
                  <a:lnTo>
                    <a:pt x="17" y="861"/>
                  </a:lnTo>
                  <a:lnTo>
                    <a:pt x="16" y="860"/>
                  </a:lnTo>
                  <a:lnTo>
                    <a:pt x="15" y="859"/>
                  </a:lnTo>
                  <a:lnTo>
                    <a:pt x="14" y="858"/>
                  </a:lnTo>
                  <a:lnTo>
                    <a:pt x="13" y="856"/>
                  </a:lnTo>
                  <a:lnTo>
                    <a:pt x="1" y="856"/>
                  </a:lnTo>
                  <a:lnTo>
                    <a:pt x="2" y="859"/>
                  </a:lnTo>
                  <a:lnTo>
                    <a:pt x="2" y="860"/>
                  </a:lnTo>
                  <a:lnTo>
                    <a:pt x="4" y="864"/>
                  </a:lnTo>
                  <a:lnTo>
                    <a:pt x="7" y="867"/>
                  </a:lnTo>
                  <a:lnTo>
                    <a:pt x="10" y="870"/>
                  </a:lnTo>
                  <a:lnTo>
                    <a:pt x="15" y="871"/>
                  </a:lnTo>
                  <a:lnTo>
                    <a:pt x="27" y="871"/>
                  </a:lnTo>
                  <a:lnTo>
                    <a:pt x="33" y="869"/>
                  </a:lnTo>
                  <a:lnTo>
                    <a:pt x="38" y="862"/>
                  </a:lnTo>
                  <a:lnTo>
                    <a:pt x="41" y="858"/>
                  </a:lnTo>
                  <a:lnTo>
                    <a:pt x="43" y="851"/>
                  </a:lnTo>
                  <a:lnTo>
                    <a:pt x="43" y="845"/>
                  </a:lnTo>
                  <a:lnTo>
                    <a:pt x="43" y="840"/>
                  </a:lnTo>
                  <a:lnTo>
                    <a:pt x="43" y="829"/>
                  </a:lnTo>
                  <a:moveTo>
                    <a:pt x="65" y="857"/>
                  </a:moveTo>
                  <a:lnTo>
                    <a:pt x="52" y="857"/>
                  </a:lnTo>
                  <a:lnTo>
                    <a:pt x="52" y="870"/>
                  </a:lnTo>
                  <a:lnTo>
                    <a:pt x="60" y="870"/>
                  </a:lnTo>
                  <a:lnTo>
                    <a:pt x="60" y="875"/>
                  </a:lnTo>
                  <a:lnTo>
                    <a:pt x="57" y="878"/>
                  </a:lnTo>
                  <a:lnTo>
                    <a:pt x="52" y="879"/>
                  </a:lnTo>
                  <a:lnTo>
                    <a:pt x="52" y="884"/>
                  </a:lnTo>
                  <a:lnTo>
                    <a:pt x="61" y="882"/>
                  </a:lnTo>
                  <a:lnTo>
                    <a:pt x="65" y="877"/>
                  </a:lnTo>
                  <a:lnTo>
                    <a:pt x="65" y="857"/>
                  </a:lnTo>
                  <a:moveTo>
                    <a:pt x="91" y="21"/>
                  </a:moveTo>
                  <a:lnTo>
                    <a:pt x="90" y="13"/>
                  </a:lnTo>
                  <a:lnTo>
                    <a:pt x="88" y="11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9" y="19"/>
                  </a:lnTo>
                  <a:lnTo>
                    <a:pt x="79" y="25"/>
                  </a:lnTo>
                  <a:lnTo>
                    <a:pt x="78" y="28"/>
                  </a:lnTo>
                  <a:lnTo>
                    <a:pt x="75" y="31"/>
                  </a:lnTo>
                  <a:lnTo>
                    <a:pt x="72" y="32"/>
                  </a:lnTo>
                  <a:lnTo>
                    <a:pt x="67" y="32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1" y="25"/>
                  </a:lnTo>
                  <a:lnTo>
                    <a:pt x="61" y="18"/>
                  </a:lnTo>
                  <a:lnTo>
                    <a:pt x="62" y="15"/>
                  </a:lnTo>
                  <a:lnTo>
                    <a:pt x="65" y="12"/>
                  </a:lnTo>
                  <a:lnTo>
                    <a:pt x="67" y="11"/>
                  </a:lnTo>
                  <a:lnTo>
                    <a:pt x="73" y="11"/>
                  </a:lnTo>
                  <a:lnTo>
                    <a:pt x="75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79" y="19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63" y="1"/>
                  </a:lnTo>
                  <a:lnTo>
                    <a:pt x="58" y="3"/>
                  </a:lnTo>
                  <a:lnTo>
                    <a:pt x="50" y="10"/>
                  </a:lnTo>
                  <a:lnTo>
                    <a:pt x="49" y="16"/>
                  </a:lnTo>
                  <a:lnTo>
                    <a:pt x="48" y="29"/>
                  </a:lnTo>
                  <a:lnTo>
                    <a:pt x="50" y="33"/>
                  </a:lnTo>
                  <a:lnTo>
                    <a:pt x="54" y="37"/>
                  </a:lnTo>
                  <a:lnTo>
                    <a:pt x="57" y="40"/>
                  </a:lnTo>
                  <a:lnTo>
                    <a:pt x="62" y="42"/>
                  </a:lnTo>
                  <a:lnTo>
                    <a:pt x="73" y="42"/>
                  </a:lnTo>
                  <a:lnTo>
                    <a:pt x="77" y="40"/>
                  </a:lnTo>
                  <a:lnTo>
                    <a:pt x="79" y="37"/>
                  </a:lnTo>
                  <a:lnTo>
                    <a:pt x="79" y="42"/>
                  </a:lnTo>
                  <a:lnTo>
                    <a:pt x="78" y="47"/>
                  </a:lnTo>
                  <a:lnTo>
                    <a:pt x="76" y="49"/>
                  </a:lnTo>
                  <a:lnTo>
                    <a:pt x="75" y="52"/>
                  </a:lnTo>
                  <a:lnTo>
                    <a:pt x="72" y="54"/>
                  </a:lnTo>
                  <a:lnTo>
                    <a:pt x="67" y="54"/>
                  </a:lnTo>
                  <a:lnTo>
                    <a:pt x="66" y="53"/>
                  </a:lnTo>
                  <a:lnTo>
                    <a:pt x="63" y="51"/>
                  </a:lnTo>
                  <a:lnTo>
                    <a:pt x="62" y="50"/>
                  </a:lnTo>
                  <a:lnTo>
                    <a:pt x="62" y="48"/>
                  </a:lnTo>
                  <a:lnTo>
                    <a:pt x="50" y="48"/>
                  </a:lnTo>
                  <a:lnTo>
                    <a:pt x="50" y="51"/>
                  </a:lnTo>
                  <a:lnTo>
                    <a:pt x="50" y="52"/>
                  </a:lnTo>
                  <a:lnTo>
                    <a:pt x="52" y="56"/>
                  </a:lnTo>
                  <a:lnTo>
                    <a:pt x="55" y="59"/>
                  </a:lnTo>
                  <a:lnTo>
                    <a:pt x="59" y="62"/>
                  </a:lnTo>
                  <a:lnTo>
                    <a:pt x="63" y="63"/>
                  </a:lnTo>
                  <a:lnTo>
                    <a:pt x="76" y="63"/>
                  </a:lnTo>
                  <a:lnTo>
                    <a:pt x="81" y="61"/>
                  </a:lnTo>
                  <a:lnTo>
                    <a:pt x="87" y="54"/>
                  </a:lnTo>
                  <a:lnTo>
                    <a:pt x="89" y="50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91" y="21"/>
                  </a:lnTo>
                  <a:moveTo>
                    <a:pt x="105" y="809"/>
                  </a:moveTo>
                  <a:lnTo>
                    <a:pt x="95" y="809"/>
                  </a:lnTo>
                  <a:lnTo>
                    <a:pt x="95" y="812"/>
                  </a:lnTo>
                  <a:lnTo>
                    <a:pt x="93" y="815"/>
                  </a:lnTo>
                  <a:lnTo>
                    <a:pt x="88" y="819"/>
                  </a:lnTo>
                  <a:lnTo>
                    <a:pt x="84" y="820"/>
                  </a:lnTo>
                  <a:lnTo>
                    <a:pt x="78" y="820"/>
                  </a:lnTo>
                  <a:lnTo>
                    <a:pt x="78" y="828"/>
                  </a:lnTo>
                  <a:lnTo>
                    <a:pt x="93" y="828"/>
                  </a:lnTo>
                  <a:lnTo>
                    <a:pt x="93" y="870"/>
                  </a:lnTo>
                  <a:lnTo>
                    <a:pt x="105" y="870"/>
                  </a:lnTo>
                  <a:lnTo>
                    <a:pt x="105" y="809"/>
                  </a:lnTo>
                  <a:moveTo>
                    <a:pt x="143" y="26"/>
                  </a:moveTo>
                  <a:lnTo>
                    <a:pt x="143" y="25"/>
                  </a:lnTo>
                  <a:lnTo>
                    <a:pt x="142" y="22"/>
                  </a:lnTo>
                  <a:lnTo>
                    <a:pt x="139" y="19"/>
                  </a:lnTo>
                  <a:lnTo>
                    <a:pt x="136" y="16"/>
                  </a:lnTo>
                  <a:lnTo>
                    <a:pt x="132" y="15"/>
                  </a:lnTo>
                  <a:lnTo>
                    <a:pt x="121" y="15"/>
                  </a:lnTo>
                  <a:lnTo>
                    <a:pt x="116" y="17"/>
                  </a:lnTo>
                  <a:lnTo>
                    <a:pt x="114" y="22"/>
                  </a:lnTo>
                  <a:lnTo>
                    <a:pt x="113" y="22"/>
                  </a:lnTo>
                  <a:lnTo>
                    <a:pt x="113" y="0"/>
                  </a:lnTo>
                  <a:lnTo>
                    <a:pt x="101" y="0"/>
                  </a:lnTo>
                  <a:lnTo>
                    <a:pt x="101" y="62"/>
                  </a:lnTo>
                  <a:lnTo>
                    <a:pt x="113" y="62"/>
                  </a:lnTo>
                  <a:lnTo>
                    <a:pt x="113" y="33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8" y="26"/>
                  </a:lnTo>
                  <a:lnTo>
                    <a:pt x="120" y="25"/>
                  </a:lnTo>
                  <a:lnTo>
                    <a:pt x="126" y="25"/>
                  </a:lnTo>
                  <a:lnTo>
                    <a:pt x="128" y="26"/>
                  </a:lnTo>
                  <a:lnTo>
                    <a:pt x="129" y="27"/>
                  </a:lnTo>
                  <a:lnTo>
                    <a:pt x="130" y="29"/>
                  </a:lnTo>
                  <a:lnTo>
                    <a:pt x="131" y="30"/>
                  </a:lnTo>
                  <a:lnTo>
                    <a:pt x="131" y="62"/>
                  </a:lnTo>
                  <a:lnTo>
                    <a:pt x="143" y="62"/>
                  </a:lnTo>
                  <a:lnTo>
                    <a:pt x="143" y="26"/>
                  </a:lnTo>
                  <a:moveTo>
                    <a:pt x="167" y="844"/>
                  </a:moveTo>
                  <a:lnTo>
                    <a:pt x="166" y="840"/>
                  </a:lnTo>
                  <a:lnTo>
                    <a:pt x="162" y="836"/>
                  </a:lnTo>
                  <a:lnTo>
                    <a:pt x="159" y="832"/>
                  </a:lnTo>
                  <a:lnTo>
                    <a:pt x="155" y="831"/>
                  </a:lnTo>
                  <a:lnTo>
                    <a:pt x="155" y="847"/>
                  </a:lnTo>
                  <a:lnTo>
                    <a:pt x="155" y="854"/>
                  </a:lnTo>
                  <a:lnTo>
                    <a:pt x="154" y="857"/>
                  </a:lnTo>
                  <a:lnTo>
                    <a:pt x="151" y="861"/>
                  </a:lnTo>
                  <a:lnTo>
                    <a:pt x="149" y="862"/>
                  </a:lnTo>
                  <a:lnTo>
                    <a:pt x="144" y="862"/>
                  </a:lnTo>
                  <a:lnTo>
                    <a:pt x="142" y="861"/>
                  </a:lnTo>
                  <a:lnTo>
                    <a:pt x="138" y="857"/>
                  </a:lnTo>
                  <a:lnTo>
                    <a:pt x="137" y="854"/>
                  </a:lnTo>
                  <a:lnTo>
                    <a:pt x="137" y="847"/>
                  </a:lnTo>
                  <a:lnTo>
                    <a:pt x="138" y="845"/>
                  </a:lnTo>
                  <a:lnTo>
                    <a:pt x="141" y="841"/>
                  </a:lnTo>
                  <a:lnTo>
                    <a:pt x="144" y="840"/>
                  </a:lnTo>
                  <a:lnTo>
                    <a:pt x="149" y="840"/>
                  </a:lnTo>
                  <a:lnTo>
                    <a:pt x="151" y="841"/>
                  </a:lnTo>
                  <a:lnTo>
                    <a:pt x="153" y="843"/>
                  </a:lnTo>
                  <a:lnTo>
                    <a:pt x="154" y="845"/>
                  </a:lnTo>
                  <a:lnTo>
                    <a:pt x="155" y="847"/>
                  </a:lnTo>
                  <a:lnTo>
                    <a:pt x="155" y="831"/>
                  </a:lnTo>
                  <a:lnTo>
                    <a:pt x="154" y="831"/>
                  </a:lnTo>
                  <a:lnTo>
                    <a:pt x="143" y="831"/>
                  </a:lnTo>
                  <a:lnTo>
                    <a:pt x="139" y="832"/>
                  </a:lnTo>
                  <a:lnTo>
                    <a:pt x="137" y="836"/>
                  </a:lnTo>
                  <a:lnTo>
                    <a:pt x="137" y="830"/>
                  </a:lnTo>
                  <a:lnTo>
                    <a:pt x="137" y="824"/>
                  </a:lnTo>
                  <a:lnTo>
                    <a:pt x="141" y="819"/>
                  </a:lnTo>
                  <a:lnTo>
                    <a:pt x="151" y="819"/>
                  </a:lnTo>
                  <a:lnTo>
                    <a:pt x="154" y="821"/>
                  </a:lnTo>
                  <a:lnTo>
                    <a:pt x="154" y="825"/>
                  </a:lnTo>
                  <a:lnTo>
                    <a:pt x="166" y="825"/>
                  </a:lnTo>
                  <a:lnTo>
                    <a:pt x="165" y="819"/>
                  </a:lnTo>
                  <a:lnTo>
                    <a:pt x="163" y="815"/>
                  </a:lnTo>
                  <a:lnTo>
                    <a:pt x="160" y="813"/>
                  </a:lnTo>
                  <a:lnTo>
                    <a:pt x="157" y="810"/>
                  </a:lnTo>
                  <a:lnTo>
                    <a:pt x="153" y="809"/>
                  </a:lnTo>
                  <a:lnTo>
                    <a:pt x="140" y="809"/>
                  </a:lnTo>
                  <a:lnTo>
                    <a:pt x="134" y="812"/>
                  </a:lnTo>
                  <a:lnTo>
                    <a:pt x="131" y="817"/>
                  </a:lnTo>
                  <a:lnTo>
                    <a:pt x="127" y="822"/>
                  </a:lnTo>
                  <a:lnTo>
                    <a:pt x="125" y="830"/>
                  </a:lnTo>
                  <a:lnTo>
                    <a:pt x="125" y="851"/>
                  </a:lnTo>
                  <a:lnTo>
                    <a:pt x="127" y="859"/>
                  </a:lnTo>
                  <a:lnTo>
                    <a:pt x="130" y="864"/>
                  </a:lnTo>
                  <a:lnTo>
                    <a:pt x="134" y="869"/>
                  </a:lnTo>
                  <a:lnTo>
                    <a:pt x="140" y="871"/>
                  </a:lnTo>
                  <a:lnTo>
                    <a:pt x="153" y="871"/>
                  </a:lnTo>
                  <a:lnTo>
                    <a:pt x="158" y="869"/>
                  </a:lnTo>
                  <a:lnTo>
                    <a:pt x="165" y="862"/>
                  </a:lnTo>
                  <a:lnTo>
                    <a:pt x="166" y="861"/>
                  </a:lnTo>
                  <a:lnTo>
                    <a:pt x="167" y="856"/>
                  </a:lnTo>
                  <a:lnTo>
                    <a:pt x="167" y="844"/>
                  </a:lnTo>
                  <a:moveTo>
                    <a:pt x="196" y="60"/>
                  </a:moveTo>
                  <a:lnTo>
                    <a:pt x="195" y="59"/>
                  </a:lnTo>
                  <a:lnTo>
                    <a:pt x="194" y="59"/>
                  </a:lnTo>
                  <a:lnTo>
                    <a:pt x="194" y="58"/>
                  </a:lnTo>
                  <a:lnTo>
                    <a:pt x="193" y="57"/>
                  </a:lnTo>
                  <a:lnTo>
                    <a:pt x="193" y="56"/>
                  </a:lnTo>
                  <a:lnTo>
                    <a:pt x="193" y="54"/>
                  </a:lnTo>
                  <a:lnTo>
                    <a:pt x="193" y="40"/>
                  </a:lnTo>
                  <a:lnTo>
                    <a:pt x="193" y="25"/>
                  </a:lnTo>
                  <a:lnTo>
                    <a:pt x="193" y="24"/>
                  </a:lnTo>
                  <a:lnTo>
                    <a:pt x="191" y="21"/>
                  </a:lnTo>
                  <a:lnTo>
                    <a:pt x="184" y="16"/>
                  </a:lnTo>
                  <a:lnTo>
                    <a:pt x="180" y="15"/>
                  </a:lnTo>
                  <a:lnTo>
                    <a:pt x="167" y="15"/>
                  </a:lnTo>
                  <a:lnTo>
                    <a:pt x="162" y="16"/>
                  </a:lnTo>
                  <a:lnTo>
                    <a:pt x="155" y="21"/>
                  </a:lnTo>
                  <a:lnTo>
                    <a:pt x="153" y="25"/>
                  </a:lnTo>
                  <a:lnTo>
                    <a:pt x="153" y="31"/>
                  </a:lnTo>
                  <a:lnTo>
                    <a:pt x="165" y="31"/>
                  </a:lnTo>
                  <a:lnTo>
                    <a:pt x="165" y="29"/>
                  </a:lnTo>
                  <a:lnTo>
                    <a:pt x="166" y="27"/>
                  </a:lnTo>
                  <a:lnTo>
                    <a:pt x="167" y="26"/>
                  </a:lnTo>
                  <a:lnTo>
                    <a:pt x="168" y="25"/>
                  </a:lnTo>
                  <a:lnTo>
                    <a:pt x="170" y="25"/>
                  </a:lnTo>
                  <a:lnTo>
                    <a:pt x="176" y="25"/>
                  </a:lnTo>
                  <a:lnTo>
                    <a:pt x="178" y="25"/>
                  </a:lnTo>
                  <a:lnTo>
                    <a:pt x="180" y="27"/>
                  </a:lnTo>
                  <a:lnTo>
                    <a:pt x="181" y="28"/>
                  </a:lnTo>
                  <a:lnTo>
                    <a:pt x="181" y="40"/>
                  </a:lnTo>
                  <a:lnTo>
                    <a:pt x="181" y="48"/>
                  </a:lnTo>
                  <a:lnTo>
                    <a:pt x="180" y="50"/>
                  </a:lnTo>
                  <a:lnTo>
                    <a:pt x="175" y="53"/>
                  </a:lnTo>
                  <a:lnTo>
                    <a:pt x="173" y="54"/>
                  </a:lnTo>
                  <a:lnTo>
                    <a:pt x="168" y="54"/>
                  </a:lnTo>
                  <a:lnTo>
                    <a:pt x="166" y="54"/>
                  </a:lnTo>
                  <a:lnTo>
                    <a:pt x="165" y="53"/>
                  </a:lnTo>
                  <a:lnTo>
                    <a:pt x="164" y="52"/>
                  </a:lnTo>
                  <a:lnTo>
                    <a:pt x="163" y="51"/>
                  </a:lnTo>
                  <a:lnTo>
                    <a:pt x="163" y="47"/>
                  </a:lnTo>
                  <a:lnTo>
                    <a:pt x="164" y="46"/>
                  </a:lnTo>
                  <a:lnTo>
                    <a:pt x="165" y="44"/>
                  </a:lnTo>
                  <a:lnTo>
                    <a:pt x="166" y="43"/>
                  </a:lnTo>
                  <a:lnTo>
                    <a:pt x="169" y="43"/>
                  </a:lnTo>
                  <a:lnTo>
                    <a:pt x="172" y="42"/>
                  </a:lnTo>
                  <a:lnTo>
                    <a:pt x="177" y="41"/>
                  </a:lnTo>
                  <a:lnTo>
                    <a:pt x="180" y="41"/>
                  </a:lnTo>
                  <a:lnTo>
                    <a:pt x="181" y="40"/>
                  </a:lnTo>
                  <a:lnTo>
                    <a:pt x="181" y="28"/>
                  </a:lnTo>
                  <a:lnTo>
                    <a:pt x="181" y="31"/>
                  </a:lnTo>
                  <a:lnTo>
                    <a:pt x="181" y="32"/>
                  </a:lnTo>
                  <a:lnTo>
                    <a:pt x="180" y="32"/>
                  </a:lnTo>
                  <a:lnTo>
                    <a:pt x="179" y="33"/>
                  </a:lnTo>
                  <a:lnTo>
                    <a:pt x="178" y="33"/>
                  </a:lnTo>
                  <a:lnTo>
                    <a:pt x="177" y="34"/>
                  </a:lnTo>
                  <a:lnTo>
                    <a:pt x="161" y="36"/>
                  </a:lnTo>
                  <a:lnTo>
                    <a:pt x="157" y="37"/>
                  </a:lnTo>
                  <a:lnTo>
                    <a:pt x="155" y="40"/>
                  </a:lnTo>
                  <a:lnTo>
                    <a:pt x="152" y="42"/>
                  </a:lnTo>
                  <a:lnTo>
                    <a:pt x="151" y="45"/>
                  </a:lnTo>
                  <a:lnTo>
                    <a:pt x="151" y="54"/>
                  </a:lnTo>
                  <a:lnTo>
                    <a:pt x="153" y="57"/>
                  </a:lnTo>
                  <a:lnTo>
                    <a:pt x="158" y="62"/>
                  </a:lnTo>
                  <a:lnTo>
                    <a:pt x="161" y="63"/>
                  </a:lnTo>
                  <a:lnTo>
                    <a:pt x="172" y="63"/>
                  </a:lnTo>
                  <a:lnTo>
                    <a:pt x="177" y="61"/>
                  </a:lnTo>
                  <a:lnTo>
                    <a:pt x="181" y="56"/>
                  </a:lnTo>
                  <a:lnTo>
                    <a:pt x="182" y="58"/>
                  </a:lnTo>
                  <a:lnTo>
                    <a:pt x="182" y="60"/>
                  </a:lnTo>
                  <a:lnTo>
                    <a:pt x="183" y="62"/>
                  </a:lnTo>
                  <a:lnTo>
                    <a:pt x="196" y="62"/>
                  </a:lnTo>
                  <a:lnTo>
                    <a:pt x="196" y="60"/>
                  </a:lnTo>
                  <a:moveTo>
                    <a:pt x="219" y="834"/>
                  </a:moveTo>
                  <a:lnTo>
                    <a:pt x="219" y="833"/>
                  </a:lnTo>
                  <a:lnTo>
                    <a:pt x="218" y="830"/>
                  </a:lnTo>
                  <a:lnTo>
                    <a:pt x="212" y="825"/>
                  </a:lnTo>
                  <a:lnTo>
                    <a:pt x="208" y="823"/>
                  </a:lnTo>
                  <a:lnTo>
                    <a:pt x="197" y="823"/>
                  </a:lnTo>
                  <a:lnTo>
                    <a:pt x="193" y="825"/>
                  </a:lnTo>
                  <a:lnTo>
                    <a:pt x="190" y="830"/>
                  </a:lnTo>
                  <a:lnTo>
                    <a:pt x="190" y="809"/>
                  </a:lnTo>
                  <a:lnTo>
                    <a:pt x="177" y="809"/>
                  </a:lnTo>
                  <a:lnTo>
                    <a:pt x="177" y="870"/>
                  </a:lnTo>
                  <a:lnTo>
                    <a:pt x="190" y="870"/>
                  </a:lnTo>
                  <a:lnTo>
                    <a:pt x="190" y="841"/>
                  </a:lnTo>
                  <a:lnTo>
                    <a:pt x="191" y="838"/>
                  </a:lnTo>
                  <a:lnTo>
                    <a:pt x="192" y="836"/>
                  </a:lnTo>
                  <a:lnTo>
                    <a:pt x="194" y="834"/>
                  </a:lnTo>
                  <a:lnTo>
                    <a:pt x="196" y="833"/>
                  </a:lnTo>
                  <a:lnTo>
                    <a:pt x="202" y="833"/>
                  </a:lnTo>
                  <a:lnTo>
                    <a:pt x="204" y="834"/>
                  </a:lnTo>
                  <a:lnTo>
                    <a:pt x="207" y="837"/>
                  </a:lnTo>
                  <a:lnTo>
                    <a:pt x="207" y="838"/>
                  </a:lnTo>
                  <a:lnTo>
                    <a:pt x="207" y="870"/>
                  </a:lnTo>
                  <a:lnTo>
                    <a:pt x="219" y="870"/>
                  </a:lnTo>
                  <a:lnTo>
                    <a:pt x="219" y="834"/>
                  </a:lnTo>
                  <a:moveTo>
                    <a:pt x="272" y="868"/>
                  </a:moveTo>
                  <a:lnTo>
                    <a:pt x="271" y="868"/>
                  </a:lnTo>
                  <a:lnTo>
                    <a:pt x="270" y="867"/>
                  </a:lnTo>
                  <a:lnTo>
                    <a:pt x="270" y="866"/>
                  </a:lnTo>
                  <a:lnTo>
                    <a:pt x="269" y="865"/>
                  </a:lnTo>
                  <a:lnTo>
                    <a:pt x="269" y="864"/>
                  </a:lnTo>
                  <a:lnTo>
                    <a:pt x="269" y="862"/>
                  </a:lnTo>
                  <a:lnTo>
                    <a:pt x="269" y="848"/>
                  </a:lnTo>
                  <a:lnTo>
                    <a:pt x="269" y="833"/>
                  </a:lnTo>
                  <a:lnTo>
                    <a:pt x="269" y="832"/>
                  </a:lnTo>
                  <a:lnTo>
                    <a:pt x="267" y="829"/>
                  </a:lnTo>
                  <a:lnTo>
                    <a:pt x="264" y="827"/>
                  </a:lnTo>
                  <a:lnTo>
                    <a:pt x="261" y="824"/>
                  </a:lnTo>
                  <a:lnTo>
                    <a:pt x="256" y="823"/>
                  </a:lnTo>
                  <a:lnTo>
                    <a:pt x="243" y="823"/>
                  </a:lnTo>
                  <a:lnTo>
                    <a:pt x="238" y="824"/>
                  </a:lnTo>
                  <a:lnTo>
                    <a:pt x="235" y="827"/>
                  </a:lnTo>
                  <a:lnTo>
                    <a:pt x="231" y="829"/>
                  </a:lnTo>
                  <a:lnTo>
                    <a:pt x="230" y="833"/>
                  </a:lnTo>
                  <a:lnTo>
                    <a:pt x="229" y="839"/>
                  </a:lnTo>
                  <a:lnTo>
                    <a:pt x="241" y="839"/>
                  </a:lnTo>
                  <a:lnTo>
                    <a:pt x="241" y="837"/>
                  </a:lnTo>
                  <a:lnTo>
                    <a:pt x="242" y="835"/>
                  </a:lnTo>
                  <a:lnTo>
                    <a:pt x="243" y="834"/>
                  </a:lnTo>
                  <a:lnTo>
                    <a:pt x="244" y="833"/>
                  </a:lnTo>
                  <a:lnTo>
                    <a:pt x="246" y="833"/>
                  </a:lnTo>
                  <a:lnTo>
                    <a:pt x="252" y="833"/>
                  </a:lnTo>
                  <a:lnTo>
                    <a:pt x="254" y="833"/>
                  </a:lnTo>
                  <a:lnTo>
                    <a:pt x="257" y="835"/>
                  </a:lnTo>
                  <a:lnTo>
                    <a:pt x="257" y="836"/>
                  </a:lnTo>
                  <a:lnTo>
                    <a:pt x="257" y="848"/>
                  </a:lnTo>
                  <a:lnTo>
                    <a:pt x="257" y="856"/>
                  </a:lnTo>
                  <a:lnTo>
                    <a:pt x="256" y="858"/>
                  </a:lnTo>
                  <a:lnTo>
                    <a:pt x="252" y="861"/>
                  </a:lnTo>
                  <a:lnTo>
                    <a:pt x="249" y="862"/>
                  </a:lnTo>
                  <a:lnTo>
                    <a:pt x="244" y="862"/>
                  </a:lnTo>
                  <a:lnTo>
                    <a:pt x="243" y="862"/>
                  </a:lnTo>
                  <a:lnTo>
                    <a:pt x="241" y="861"/>
                  </a:lnTo>
                  <a:lnTo>
                    <a:pt x="240" y="860"/>
                  </a:lnTo>
                  <a:lnTo>
                    <a:pt x="240" y="859"/>
                  </a:lnTo>
                  <a:lnTo>
                    <a:pt x="240" y="855"/>
                  </a:lnTo>
                  <a:lnTo>
                    <a:pt x="240" y="854"/>
                  </a:lnTo>
                  <a:lnTo>
                    <a:pt x="242" y="851"/>
                  </a:lnTo>
                  <a:lnTo>
                    <a:pt x="245" y="851"/>
                  </a:lnTo>
                  <a:lnTo>
                    <a:pt x="248" y="850"/>
                  </a:lnTo>
                  <a:lnTo>
                    <a:pt x="253" y="850"/>
                  </a:lnTo>
                  <a:lnTo>
                    <a:pt x="256" y="849"/>
                  </a:lnTo>
                  <a:lnTo>
                    <a:pt x="257" y="848"/>
                  </a:lnTo>
                  <a:lnTo>
                    <a:pt x="257" y="836"/>
                  </a:lnTo>
                  <a:lnTo>
                    <a:pt x="257" y="839"/>
                  </a:lnTo>
                  <a:lnTo>
                    <a:pt x="257" y="840"/>
                  </a:lnTo>
                  <a:lnTo>
                    <a:pt x="256" y="840"/>
                  </a:lnTo>
                  <a:lnTo>
                    <a:pt x="256" y="841"/>
                  </a:lnTo>
                  <a:lnTo>
                    <a:pt x="254" y="841"/>
                  </a:lnTo>
                  <a:lnTo>
                    <a:pt x="253" y="842"/>
                  </a:lnTo>
                  <a:lnTo>
                    <a:pt x="237" y="844"/>
                  </a:lnTo>
                  <a:lnTo>
                    <a:pt x="233" y="845"/>
                  </a:lnTo>
                  <a:lnTo>
                    <a:pt x="231" y="848"/>
                  </a:lnTo>
                  <a:lnTo>
                    <a:pt x="229" y="851"/>
                  </a:lnTo>
                  <a:lnTo>
                    <a:pt x="228" y="853"/>
                  </a:lnTo>
                  <a:lnTo>
                    <a:pt x="228" y="862"/>
                  </a:lnTo>
                  <a:lnTo>
                    <a:pt x="229" y="865"/>
                  </a:lnTo>
                  <a:lnTo>
                    <a:pt x="234" y="870"/>
                  </a:lnTo>
                  <a:lnTo>
                    <a:pt x="238" y="871"/>
                  </a:lnTo>
                  <a:lnTo>
                    <a:pt x="248" y="871"/>
                  </a:lnTo>
                  <a:lnTo>
                    <a:pt x="254" y="869"/>
                  </a:lnTo>
                  <a:lnTo>
                    <a:pt x="258" y="864"/>
                  </a:lnTo>
                  <a:lnTo>
                    <a:pt x="258" y="866"/>
                  </a:lnTo>
                  <a:lnTo>
                    <a:pt x="258" y="867"/>
                  </a:lnTo>
                  <a:lnTo>
                    <a:pt x="258" y="868"/>
                  </a:lnTo>
                  <a:lnTo>
                    <a:pt x="259" y="870"/>
                  </a:lnTo>
                  <a:lnTo>
                    <a:pt x="272" y="870"/>
                  </a:lnTo>
                  <a:lnTo>
                    <a:pt x="272" y="868"/>
                  </a:lnTo>
                  <a:moveTo>
                    <a:pt x="530" y="829"/>
                  </a:moveTo>
                  <a:lnTo>
                    <a:pt x="528" y="821"/>
                  </a:lnTo>
                  <a:lnTo>
                    <a:pt x="526" y="819"/>
                  </a:lnTo>
                  <a:lnTo>
                    <a:pt x="521" y="812"/>
                  </a:lnTo>
                  <a:lnTo>
                    <a:pt x="518" y="810"/>
                  </a:lnTo>
                  <a:lnTo>
                    <a:pt x="518" y="827"/>
                  </a:lnTo>
                  <a:lnTo>
                    <a:pt x="518" y="833"/>
                  </a:lnTo>
                  <a:lnTo>
                    <a:pt x="517" y="836"/>
                  </a:lnTo>
                  <a:lnTo>
                    <a:pt x="513" y="839"/>
                  </a:lnTo>
                  <a:lnTo>
                    <a:pt x="511" y="840"/>
                  </a:lnTo>
                  <a:lnTo>
                    <a:pt x="506" y="840"/>
                  </a:lnTo>
                  <a:lnTo>
                    <a:pt x="503" y="839"/>
                  </a:lnTo>
                  <a:lnTo>
                    <a:pt x="500" y="836"/>
                  </a:lnTo>
                  <a:lnTo>
                    <a:pt x="499" y="833"/>
                  </a:lnTo>
                  <a:lnTo>
                    <a:pt x="499" y="826"/>
                  </a:lnTo>
                  <a:lnTo>
                    <a:pt x="500" y="823"/>
                  </a:lnTo>
                  <a:lnTo>
                    <a:pt x="502" y="821"/>
                  </a:lnTo>
                  <a:lnTo>
                    <a:pt x="504" y="820"/>
                  </a:lnTo>
                  <a:lnTo>
                    <a:pt x="506" y="819"/>
                  </a:lnTo>
                  <a:lnTo>
                    <a:pt x="511" y="819"/>
                  </a:lnTo>
                  <a:lnTo>
                    <a:pt x="514" y="820"/>
                  </a:lnTo>
                  <a:lnTo>
                    <a:pt x="517" y="824"/>
                  </a:lnTo>
                  <a:lnTo>
                    <a:pt x="518" y="827"/>
                  </a:lnTo>
                  <a:lnTo>
                    <a:pt x="518" y="810"/>
                  </a:lnTo>
                  <a:lnTo>
                    <a:pt x="515" y="809"/>
                  </a:lnTo>
                  <a:lnTo>
                    <a:pt x="502" y="809"/>
                  </a:lnTo>
                  <a:lnTo>
                    <a:pt x="497" y="811"/>
                  </a:lnTo>
                  <a:lnTo>
                    <a:pt x="489" y="819"/>
                  </a:lnTo>
                  <a:lnTo>
                    <a:pt x="487" y="824"/>
                  </a:lnTo>
                  <a:lnTo>
                    <a:pt x="487" y="837"/>
                  </a:lnTo>
                  <a:lnTo>
                    <a:pt x="489" y="841"/>
                  </a:lnTo>
                  <a:lnTo>
                    <a:pt x="493" y="845"/>
                  </a:lnTo>
                  <a:lnTo>
                    <a:pt x="496" y="848"/>
                  </a:lnTo>
                  <a:lnTo>
                    <a:pt x="501" y="850"/>
                  </a:lnTo>
                  <a:lnTo>
                    <a:pt x="511" y="850"/>
                  </a:lnTo>
                  <a:lnTo>
                    <a:pt x="515" y="848"/>
                  </a:lnTo>
                  <a:lnTo>
                    <a:pt x="518" y="845"/>
                  </a:lnTo>
                  <a:lnTo>
                    <a:pt x="518" y="851"/>
                  </a:lnTo>
                  <a:lnTo>
                    <a:pt x="517" y="855"/>
                  </a:lnTo>
                  <a:lnTo>
                    <a:pt x="513" y="860"/>
                  </a:lnTo>
                  <a:lnTo>
                    <a:pt x="511" y="862"/>
                  </a:lnTo>
                  <a:lnTo>
                    <a:pt x="506" y="862"/>
                  </a:lnTo>
                  <a:lnTo>
                    <a:pt x="504" y="861"/>
                  </a:lnTo>
                  <a:lnTo>
                    <a:pt x="503" y="860"/>
                  </a:lnTo>
                  <a:lnTo>
                    <a:pt x="502" y="859"/>
                  </a:lnTo>
                  <a:lnTo>
                    <a:pt x="501" y="858"/>
                  </a:lnTo>
                  <a:lnTo>
                    <a:pt x="501" y="856"/>
                  </a:lnTo>
                  <a:lnTo>
                    <a:pt x="488" y="856"/>
                  </a:lnTo>
                  <a:lnTo>
                    <a:pt x="489" y="859"/>
                  </a:lnTo>
                  <a:lnTo>
                    <a:pt x="489" y="860"/>
                  </a:lnTo>
                  <a:lnTo>
                    <a:pt x="491" y="864"/>
                  </a:lnTo>
                  <a:lnTo>
                    <a:pt x="494" y="867"/>
                  </a:lnTo>
                  <a:lnTo>
                    <a:pt x="498" y="870"/>
                  </a:lnTo>
                  <a:lnTo>
                    <a:pt x="502" y="871"/>
                  </a:lnTo>
                  <a:lnTo>
                    <a:pt x="514" y="871"/>
                  </a:lnTo>
                  <a:lnTo>
                    <a:pt x="520" y="869"/>
                  </a:lnTo>
                  <a:lnTo>
                    <a:pt x="525" y="862"/>
                  </a:lnTo>
                  <a:lnTo>
                    <a:pt x="528" y="858"/>
                  </a:lnTo>
                  <a:lnTo>
                    <a:pt x="530" y="851"/>
                  </a:lnTo>
                  <a:lnTo>
                    <a:pt x="530" y="845"/>
                  </a:lnTo>
                  <a:lnTo>
                    <a:pt x="530" y="840"/>
                  </a:lnTo>
                  <a:lnTo>
                    <a:pt x="530" y="829"/>
                  </a:lnTo>
                  <a:moveTo>
                    <a:pt x="553" y="857"/>
                  </a:moveTo>
                  <a:lnTo>
                    <a:pt x="540" y="857"/>
                  </a:lnTo>
                  <a:lnTo>
                    <a:pt x="540" y="870"/>
                  </a:lnTo>
                  <a:lnTo>
                    <a:pt x="547" y="870"/>
                  </a:lnTo>
                  <a:lnTo>
                    <a:pt x="547" y="875"/>
                  </a:lnTo>
                  <a:lnTo>
                    <a:pt x="544" y="878"/>
                  </a:lnTo>
                  <a:lnTo>
                    <a:pt x="540" y="879"/>
                  </a:lnTo>
                  <a:lnTo>
                    <a:pt x="540" y="884"/>
                  </a:lnTo>
                  <a:lnTo>
                    <a:pt x="548" y="882"/>
                  </a:lnTo>
                  <a:lnTo>
                    <a:pt x="553" y="877"/>
                  </a:lnTo>
                  <a:lnTo>
                    <a:pt x="553" y="857"/>
                  </a:lnTo>
                  <a:moveTo>
                    <a:pt x="569" y="52"/>
                  </a:moveTo>
                  <a:lnTo>
                    <a:pt x="567" y="44"/>
                  </a:lnTo>
                  <a:lnTo>
                    <a:pt x="565" y="41"/>
                  </a:lnTo>
                  <a:lnTo>
                    <a:pt x="563" y="39"/>
                  </a:lnTo>
                  <a:lnTo>
                    <a:pt x="559" y="34"/>
                  </a:lnTo>
                  <a:lnTo>
                    <a:pt x="556" y="33"/>
                  </a:lnTo>
                  <a:lnTo>
                    <a:pt x="556" y="49"/>
                  </a:lnTo>
                  <a:lnTo>
                    <a:pt x="556" y="56"/>
                  </a:lnTo>
                  <a:lnTo>
                    <a:pt x="555" y="58"/>
                  </a:lnTo>
                  <a:lnTo>
                    <a:pt x="552" y="62"/>
                  </a:lnTo>
                  <a:lnTo>
                    <a:pt x="550" y="63"/>
                  </a:lnTo>
                  <a:lnTo>
                    <a:pt x="544" y="63"/>
                  </a:lnTo>
                  <a:lnTo>
                    <a:pt x="542" y="62"/>
                  </a:lnTo>
                  <a:lnTo>
                    <a:pt x="540" y="60"/>
                  </a:lnTo>
                  <a:lnTo>
                    <a:pt x="539" y="58"/>
                  </a:lnTo>
                  <a:lnTo>
                    <a:pt x="538" y="56"/>
                  </a:lnTo>
                  <a:lnTo>
                    <a:pt x="538" y="48"/>
                  </a:lnTo>
                  <a:lnTo>
                    <a:pt x="539" y="46"/>
                  </a:lnTo>
                  <a:lnTo>
                    <a:pt x="541" y="44"/>
                  </a:lnTo>
                  <a:lnTo>
                    <a:pt x="542" y="42"/>
                  </a:lnTo>
                  <a:lnTo>
                    <a:pt x="544" y="41"/>
                  </a:lnTo>
                  <a:lnTo>
                    <a:pt x="550" y="41"/>
                  </a:lnTo>
                  <a:lnTo>
                    <a:pt x="552" y="42"/>
                  </a:lnTo>
                  <a:lnTo>
                    <a:pt x="555" y="46"/>
                  </a:lnTo>
                  <a:lnTo>
                    <a:pt x="556" y="49"/>
                  </a:lnTo>
                  <a:lnTo>
                    <a:pt x="556" y="33"/>
                  </a:lnTo>
                  <a:lnTo>
                    <a:pt x="554" y="32"/>
                  </a:lnTo>
                  <a:lnTo>
                    <a:pt x="541" y="32"/>
                  </a:lnTo>
                  <a:lnTo>
                    <a:pt x="535" y="34"/>
                  </a:lnTo>
                  <a:lnTo>
                    <a:pt x="528" y="41"/>
                  </a:lnTo>
                  <a:lnTo>
                    <a:pt x="526" y="46"/>
                  </a:lnTo>
                  <a:lnTo>
                    <a:pt x="526" y="59"/>
                  </a:lnTo>
                  <a:lnTo>
                    <a:pt x="528" y="64"/>
                  </a:lnTo>
                  <a:lnTo>
                    <a:pt x="531" y="67"/>
                  </a:lnTo>
                  <a:lnTo>
                    <a:pt x="535" y="71"/>
                  </a:lnTo>
                  <a:lnTo>
                    <a:pt x="539" y="72"/>
                  </a:lnTo>
                  <a:lnTo>
                    <a:pt x="550" y="72"/>
                  </a:lnTo>
                  <a:lnTo>
                    <a:pt x="554" y="71"/>
                  </a:lnTo>
                  <a:lnTo>
                    <a:pt x="556" y="67"/>
                  </a:lnTo>
                  <a:lnTo>
                    <a:pt x="556" y="73"/>
                  </a:lnTo>
                  <a:lnTo>
                    <a:pt x="556" y="77"/>
                  </a:lnTo>
                  <a:lnTo>
                    <a:pt x="554" y="80"/>
                  </a:lnTo>
                  <a:lnTo>
                    <a:pt x="552" y="83"/>
                  </a:lnTo>
                  <a:lnTo>
                    <a:pt x="550" y="84"/>
                  </a:lnTo>
                  <a:lnTo>
                    <a:pt x="545" y="84"/>
                  </a:lnTo>
                  <a:lnTo>
                    <a:pt x="543" y="84"/>
                  </a:lnTo>
                  <a:lnTo>
                    <a:pt x="540" y="82"/>
                  </a:lnTo>
                  <a:lnTo>
                    <a:pt x="540" y="80"/>
                  </a:lnTo>
                  <a:lnTo>
                    <a:pt x="539" y="78"/>
                  </a:lnTo>
                  <a:lnTo>
                    <a:pt x="527" y="78"/>
                  </a:lnTo>
                  <a:lnTo>
                    <a:pt x="527" y="82"/>
                  </a:lnTo>
                  <a:lnTo>
                    <a:pt x="528" y="83"/>
                  </a:lnTo>
                  <a:lnTo>
                    <a:pt x="529" y="86"/>
                  </a:lnTo>
                  <a:lnTo>
                    <a:pt x="536" y="92"/>
                  </a:lnTo>
                  <a:lnTo>
                    <a:pt x="541" y="94"/>
                  </a:lnTo>
                  <a:lnTo>
                    <a:pt x="553" y="94"/>
                  </a:lnTo>
                  <a:lnTo>
                    <a:pt x="559" y="91"/>
                  </a:lnTo>
                  <a:lnTo>
                    <a:pt x="564" y="84"/>
                  </a:lnTo>
                  <a:lnTo>
                    <a:pt x="567" y="81"/>
                  </a:lnTo>
                  <a:lnTo>
                    <a:pt x="569" y="73"/>
                  </a:lnTo>
                  <a:lnTo>
                    <a:pt x="569" y="67"/>
                  </a:lnTo>
                  <a:lnTo>
                    <a:pt x="569" y="63"/>
                  </a:lnTo>
                  <a:lnTo>
                    <a:pt x="569" y="52"/>
                  </a:lnTo>
                  <a:moveTo>
                    <a:pt x="591" y="80"/>
                  </a:moveTo>
                  <a:lnTo>
                    <a:pt x="578" y="80"/>
                  </a:lnTo>
                  <a:lnTo>
                    <a:pt x="578" y="92"/>
                  </a:lnTo>
                  <a:lnTo>
                    <a:pt x="586" y="92"/>
                  </a:lnTo>
                  <a:lnTo>
                    <a:pt x="585" y="97"/>
                  </a:lnTo>
                  <a:lnTo>
                    <a:pt x="583" y="101"/>
                  </a:lnTo>
                  <a:lnTo>
                    <a:pt x="578" y="102"/>
                  </a:lnTo>
                  <a:lnTo>
                    <a:pt x="578" y="106"/>
                  </a:lnTo>
                  <a:lnTo>
                    <a:pt x="587" y="105"/>
                  </a:lnTo>
                  <a:lnTo>
                    <a:pt x="591" y="99"/>
                  </a:lnTo>
                  <a:lnTo>
                    <a:pt x="591" y="80"/>
                  </a:lnTo>
                  <a:moveTo>
                    <a:pt x="605" y="829"/>
                  </a:moveTo>
                  <a:lnTo>
                    <a:pt x="603" y="821"/>
                  </a:lnTo>
                  <a:lnTo>
                    <a:pt x="601" y="819"/>
                  </a:lnTo>
                  <a:lnTo>
                    <a:pt x="599" y="816"/>
                  </a:lnTo>
                  <a:lnTo>
                    <a:pt x="595" y="812"/>
                  </a:lnTo>
                  <a:lnTo>
                    <a:pt x="592" y="810"/>
                  </a:lnTo>
                  <a:lnTo>
                    <a:pt x="592" y="827"/>
                  </a:lnTo>
                  <a:lnTo>
                    <a:pt x="592" y="833"/>
                  </a:lnTo>
                  <a:lnTo>
                    <a:pt x="591" y="836"/>
                  </a:lnTo>
                  <a:lnTo>
                    <a:pt x="588" y="839"/>
                  </a:lnTo>
                  <a:lnTo>
                    <a:pt x="586" y="840"/>
                  </a:lnTo>
                  <a:lnTo>
                    <a:pt x="580" y="840"/>
                  </a:lnTo>
                  <a:lnTo>
                    <a:pt x="578" y="839"/>
                  </a:lnTo>
                  <a:lnTo>
                    <a:pt x="576" y="838"/>
                  </a:lnTo>
                  <a:lnTo>
                    <a:pt x="575" y="836"/>
                  </a:lnTo>
                  <a:lnTo>
                    <a:pt x="574" y="833"/>
                  </a:lnTo>
                  <a:lnTo>
                    <a:pt x="574" y="826"/>
                  </a:lnTo>
                  <a:lnTo>
                    <a:pt x="575" y="823"/>
                  </a:lnTo>
                  <a:lnTo>
                    <a:pt x="578" y="820"/>
                  </a:lnTo>
                  <a:lnTo>
                    <a:pt x="580" y="819"/>
                  </a:lnTo>
                  <a:lnTo>
                    <a:pt x="586" y="819"/>
                  </a:lnTo>
                  <a:lnTo>
                    <a:pt x="588" y="820"/>
                  </a:lnTo>
                  <a:lnTo>
                    <a:pt x="590" y="822"/>
                  </a:lnTo>
                  <a:lnTo>
                    <a:pt x="591" y="824"/>
                  </a:lnTo>
                  <a:lnTo>
                    <a:pt x="592" y="827"/>
                  </a:lnTo>
                  <a:lnTo>
                    <a:pt x="592" y="810"/>
                  </a:lnTo>
                  <a:lnTo>
                    <a:pt x="590" y="809"/>
                  </a:lnTo>
                  <a:lnTo>
                    <a:pt x="576" y="809"/>
                  </a:lnTo>
                  <a:lnTo>
                    <a:pt x="571" y="811"/>
                  </a:lnTo>
                  <a:lnTo>
                    <a:pt x="567" y="815"/>
                  </a:lnTo>
                  <a:lnTo>
                    <a:pt x="564" y="819"/>
                  </a:lnTo>
                  <a:lnTo>
                    <a:pt x="562" y="824"/>
                  </a:lnTo>
                  <a:lnTo>
                    <a:pt x="562" y="837"/>
                  </a:lnTo>
                  <a:lnTo>
                    <a:pt x="563" y="841"/>
                  </a:lnTo>
                  <a:lnTo>
                    <a:pt x="571" y="848"/>
                  </a:lnTo>
                  <a:lnTo>
                    <a:pt x="575" y="850"/>
                  </a:lnTo>
                  <a:lnTo>
                    <a:pt x="586" y="850"/>
                  </a:lnTo>
                  <a:lnTo>
                    <a:pt x="590" y="848"/>
                  </a:lnTo>
                  <a:lnTo>
                    <a:pt x="592" y="845"/>
                  </a:lnTo>
                  <a:lnTo>
                    <a:pt x="592" y="851"/>
                  </a:lnTo>
                  <a:lnTo>
                    <a:pt x="591" y="855"/>
                  </a:lnTo>
                  <a:lnTo>
                    <a:pt x="590" y="857"/>
                  </a:lnTo>
                  <a:lnTo>
                    <a:pt x="588" y="860"/>
                  </a:lnTo>
                  <a:lnTo>
                    <a:pt x="585" y="862"/>
                  </a:lnTo>
                  <a:lnTo>
                    <a:pt x="580" y="862"/>
                  </a:lnTo>
                  <a:lnTo>
                    <a:pt x="579" y="861"/>
                  </a:lnTo>
                  <a:lnTo>
                    <a:pt x="576" y="859"/>
                  </a:lnTo>
                  <a:lnTo>
                    <a:pt x="575" y="858"/>
                  </a:lnTo>
                  <a:lnTo>
                    <a:pt x="575" y="856"/>
                  </a:lnTo>
                  <a:lnTo>
                    <a:pt x="563" y="856"/>
                  </a:lnTo>
                  <a:lnTo>
                    <a:pt x="563" y="859"/>
                  </a:lnTo>
                  <a:lnTo>
                    <a:pt x="563" y="860"/>
                  </a:lnTo>
                  <a:lnTo>
                    <a:pt x="565" y="864"/>
                  </a:lnTo>
                  <a:lnTo>
                    <a:pt x="572" y="870"/>
                  </a:lnTo>
                  <a:lnTo>
                    <a:pt x="576" y="871"/>
                  </a:lnTo>
                  <a:lnTo>
                    <a:pt x="589" y="871"/>
                  </a:lnTo>
                  <a:lnTo>
                    <a:pt x="594" y="869"/>
                  </a:lnTo>
                  <a:lnTo>
                    <a:pt x="600" y="862"/>
                  </a:lnTo>
                  <a:lnTo>
                    <a:pt x="602" y="858"/>
                  </a:lnTo>
                  <a:lnTo>
                    <a:pt x="605" y="851"/>
                  </a:lnTo>
                  <a:lnTo>
                    <a:pt x="605" y="845"/>
                  </a:lnTo>
                  <a:lnTo>
                    <a:pt x="605" y="840"/>
                  </a:lnTo>
                  <a:lnTo>
                    <a:pt x="605" y="829"/>
                  </a:lnTo>
                  <a:moveTo>
                    <a:pt x="643" y="52"/>
                  </a:moveTo>
                  <a:lnTo>
                    <a:pt x="641" y="44"/>
                  </a:lnTo>
                  <a:lnTo>
                    <a:pt x="640" y="41"/>
                  </a:lnTo>
                  <a:lnTo>
                    <a:pt x="634" y="34"/>
                  </a:lnTo>
                  <a:lnTo>
                    <a:pt x="631" y="33"/>
                  </a:lnTo>
                  <a:lnTo>
                    <a:pt x="631" y="49"/>
                  </a:lnTo>
                  <a:lnTo>
                    <a:pt x="631" y="56"/>
                  </a:lnTo>
                  <a:lnTo>
                    <a:pt x="630" y="58"/>
                  </a:lnTo>
                  <a:lnTo>
                    <a:pt x="628" y="60"/>
                  </a:lnTo>
                  <a:lnTo>
                    <a:pt x="627" y="62"/>
                  </a:lnTo>
                  <a:lnTo>
                    <a:pt x="624" y="63"/>
                  </a:lnTo>
                  <a:lnTo>
                    <a:pt x="619" y="63"/>
                  </a:lnTo>
                  <a:lnTo>
                    <a:pt x="616" y="62"/>
                  </a:lnTo>
                  <a:lnTo>
                    <a:pt x="613" y="58"/>
                  </a:lnTo>
                  <a:lnTo>
                    <a:pt x="613" y="56"/>
                  </a:lnTo>
                  <a:lnTo>
                    <a:pt x="613" y="48"/>
                  </a:lnTo>
                  <a:lnTo>
                    <a:pt x="613" y="46"/>
                  </a:lnTo>
                  <a:lnTo>
                    <a:pt x="615" y="44"/>
                  </a:lnTo>
                  <a:lnTo>
                    <a:pt x="617" y="42"/>
                  </a:lnTo>
                  <a:lnTo>
                    <a:pt x="619" y="41"/>
                  </a:lnTo>
                  <a:lnTo>
                    <a:pt x="624" y="41"/>
                  </a:lnTo>
                  <a:lnTo>
                    <a:pt x="627" y="42"/>
                  </a:lnTo>
                  <a:lnTo>
                    <a:pt x="630" y="46"/>
                  </a:lnTo>
                  <a:lnTo>
                    <a:pt x="631" y="49"/>
                  </a:lnTo>
                  <a:lnTo>
                    <a:pt x="631" y="33"/>
                  </a:lnTo>
                  <a:lnTo>
                    <a:pt x="628" y="32"/>
                  </a:lnTo>
                  <a:lnTo>
                    <a:pt x="615" y="32"/>
                  </a:lnTo>
                  <a:lnTo>
                    <a:pt x="610" y="34"/>
                  </a:lnTo>
                  <a:lnTo>
                    <a:pt x="606" y="37"/>
                  </a:lnTo>
                  <a:lnTo>
                    <a:pt x="602" y="41"/>
                  </a:lnTo>
                  <a:lnTo>
                    <a:pt x="600" y="46"/>
                  </a:lnTo>
                  <a:lnTo>
                    <a:pt x="600" y="59"/>
                  </a:lnTo>
                  <a:lnTo>
                    <a:pt x="602" y="64"/>
                  </a:lnTo>
                  <a:lnTo>
                    <a:pt x="606" y="67"/>
                  </a:lnTo>
                  <a:lnTo>
                    <a:pt x="609" y="71"/>
                  </a:lnTo>
                  <a:lnTo>
                    <a:pt x="614" y="72"/>
                  </a:lnTo>
                  <a:lnTo>
                    <a:pt x="624" y="72"/>
                  </a:lnTo>
                  <a:lnTo>
                    <a:pt x="628" y="71"/>
                  </a:lnTo>
                  <a:lnTo>
                    <a:pt x="631" y="67"/>
                  </a:lnTo>
                  <a:lnTo>
                    <a:pt x="631" y="73"/>
                  </a:lnTo>
                  <a:lnTo>
                    <a:pt x="630" y="77"/>
                  </a:lnTo>
                  <a:lnTo>
                    <a:pt x="626" y="83"/>
                  </a:lnTo>
                  <a:lnTo>
                    <a:pt x="624" y="84"/>
                  </a:lnTo>
                  <a:lnTo>
                    <a:pt x="619" y="84"/>
                  </a:lnTo>
                  <a:lnTo>
                    <a:pt x="617" y="84"/>
                  </a:lnTo>
                  <a:lnTo>
                    <a:pt x="615" y="82"/>
                  </a:lnTo>
                  <a:lnTo>
                    <a:pt x="614" y="80"/>
                  </a:lnTo>
                  <a:lnTo>
                    <a:pt x="614" y="78"/>
                  </a:lnTo>
                  <a:lnTo>
                    <a:pt x="602" y="78"/>
                  </a:lnTo>
                  <a:lnTo>
                    <a:pt x="602" y="81"/>
                  </a:lnTo>
                  <a:lnTo>
                    <a:pt x="602" y="83"/>
                  </a:lnTo>
                  <a:lnTo>
                    <a:pt x="604" y="86"/>
                  </a:lnTo>
                  <a:lnTo>
                    <a:pt x="607" y="89"/>
                  </a:lnTo>
                  <a:lnTo>
                    <a:pt x="611" y="92"/>
                  </a:lnTo>
                  <a:lnTo>
                    <a:pt x="615" y="94"/>
                  </a:lnTo>
                  <a:lnTo>
                    <a:pt x="628" y="94"/>
                  </a:lnTo>
                  <a:lnTo>
                    <a:pt x="633" y="91"/>
                  </a:lnTo>
                  <a:lnTo>
                    <a:pt x="639" y="84"/>
                  </a:lnTo>
                  <a:lnTo>
                    <a:pt x="641" y="81"/>
                  </a:lnTo>
                  <a:lnTo>
                    <a:pt x="643" y="73"/>
                  </a:lnTo>
                  <a:lnTo>
                    <a:pt x="643" y="67"/>
                  </a:lnTo>
                  <a:lnTo>
                    <a:pt x="643" y="63"/>
                  </a:lnTo>
                  <a:lnTo>
                    <a:pt x="643" y="52"/>
                  </a:lnTo>
                  <a:moveTo>
                    <a:pt x="655" y="847"/>
                  </a:moveTo>
                  <a:lnTo>
                    <a:pt x="648" y="847"/>
                  </a:lnTo>
                  <a:lnTo>
                    <a:pt x="648" y="821"/>
                  </a:lnTo>
                  <a:lnTo>
                    <a:pt x="648" y="809"/>
                  </a:lnTo>
                  <a:lnTo>
                    <a:pt x="636" y="809"/>
                  </a:lnTo>
                  <a:lnTo>
                    <a:pt x="636" y="821"/>
                  </a:lnTo>
                  <a:lnTo>
                    <a:pt x="636" y="831"/>
                  </a:lnTo>
                  <a:lnTo>
                    <a:pt x="636" y="847"/>
                  </a:lnTo>
                  <a:lnTo>
                    <a:pt x="621" y="847"/>
                  </a:lnTo>
                  <a:lnTo>
                    <a:pt x="636" y="821"/>
                  </a:lnTo>
                  <a:lnTo>
                    <a:pt x="636" y="809"/>
                  </a:lnTo>
                  <a:lnTo>
                    <a:pt x="634" y="809"/>
                  </a:lnTo>
                  <a:lnTo>
                    <a:pt x="612" y="846"/>
                  </a:lnTo>
                  <a:lnTo>
                    <a:pt x="612" y="856"/>
                  </a:lnTo>
                  <a:lnTo>
                    <a:pt x="636" y="856"/>
                  </a:lnTo>
                  <a:lnTo>
                    <a:pt x="636" y="870"/>
                  </a:lnTo>
                  <a:lnTo>
                    <a:pt x="648" y="870"/>
                  </a:lnTo>
                  <a:lnTo>
                    <a:pt x="648" y="856"/>
                  </a:lnTo>
                  <a:lnTo>
                    <a:pt x="655" y="856"/>
                  </a:lnTo>
                  <a:lnTo>
                    <a:pt x="655" y="847"/>
                  </a:lnTo>
                  <a:moveTo>
                    <a:pt x="695" y="56"/>
                  </a:moveTo>
                  <a:lnTo>
                    <a:pt x="695" y="56"/>
                  </a:lnTo>
                  <a:lnTo>
                    <a:pt x="694" y="53"/>
                  </a:lnTo>
                  <a:lnTo>
                    <a:pt x="691" y="50"/>
                  </a:lnTo>
                  <a:lnTo>
                    <a:pt x="688" y="47"/>
                  </a:lnTo>
                  <a:lnTo>
                    <a:pt x="684" y="46"/>
                  </a:lnTo>
                  <a:lnTo>
                    <a:pt x="673" y="46"/>
                  </a:lnTo>
                  <a:lnTo>
                    <a:pt x="668" y="48"/>
                  </a:lnTo>
                  <a:lnTo>
                    <a:pt x="665" y="53"/>
                  </a:lnTo>
                  <a:lnTo>
                    <a:pt x="665" y="31"/>
                  </a:lnTo>
                  <a:lnTo>
                    <a:pt x="653" y="31"/>
                  </a:lnTo>
                  <a:lnTo>
                    <a:pt x="653" y="92"/>
                  </a:lnTo>
                  <a:lnTo>
                    <a:pt x="665" y="92"/>
                  </a:lnTo>
                  <a:lnTo>
                    <a:pt x="665" y="63"/>
                  </a:lnTo>
                  <a:lnTo>
                    <a:pt x="666" y="61"/>
                  </a:lnTo>
                  <a:lnTo>
                    <a:pt x="668" y="59"/>
                  </a:lnTo>
                  <a:lnTo>
                    <a:pt x="670" y="57"/>
                  </a:lnTo>
                  <a:lnTo>
                    <a:pt x="672" y="56"/>
                  </a:lnTo>
                  <a:lnTo>
                    <a:pt x="678" y="56"/>
                  </a:lnTo>
                  <a:lnTo>
                    <a:pt x="680" y="56"/>
                  </a:lnTo>
                  <a:lnTo>
                    <a:pt x="681" y="58"/>
                  </a:lnTo>
                  <a:lnTo>
                    <a:pt x="682" y="59"/>
                  </a:lnTo>
                  <a:lnTo>
                    <a:pt x="683" y="61"/>
                  </a:lnTo>
                  <a:lnTo>
                    <a:pt x="683" y="92"/>
                  </a:lnTo>
                  <a:lnTo>
                    <a:pt x="695" y="92"/>
                  </a:lnTo>
                  <a:lnTo>
                    <a:pt x="695" y="56"/>
                  </a:lnTo>
                  <a:moveTo>
                    <a:pt x="706" y="834"/>
                  </a:moveTo>
                  <a:lnTo>
                    <a:pt x="706" y="833"/>
                  </a:lnTo>
                  <a:lnTo>
                    <a:pt x="705" y="830"/>
                  </a:lnTo>
                  <a:lnTo>
                    <a:pt x="699" y="825"/>
                  </a:lnTo>
                  <a:lnTo>
                    <a:pt x="695" y="823"/>
                  </a:lnTo>
                  <a:lnTo>
                    <a:pt x="684" y="823"/>
                  </a:lnTo>
                  <a:lnTo>
                    <a:pt x="680" y="825"/>
                  </a:lnTo>
                  <a:lnTo>
                    <a:pt x="677" y="830"/>
                  </a:lnTo>
                  <a:lnTo>
                    <a:pt x="677" y="809"/>
                  </a:lnTo>
                  <a:lnTo>
                    <a:pt x="665" y="809"/>
                  </a:lnTo>
                  <a:lnTo>
                    <a:pt x="665" y="870"/>
                  </a:lnTo>
                  <a:lnTo>
                    <a:pt x="677" y="870"/>
                  </a:lnTo>
                  <a:lnTo>
                    <a:pt x="677" y="841"/>
                  </a:lnTo>
                  <a:lnTo>
                    <a:pt x="678" y="838"/>
                  </a:lnTo>
                  <a:lnTo>
                    <a:pt x="681" y="834"/>
                  </a:lnTo>
                  <a:lnTo>
                    <a:pt x="683" y="833"/>
                  </a:lnTo>
                  <a:lnTo>
                    <a:pt x="689" y="833"/>
                  </a:lnTo>
                  <a:lnTo>
                    <a:pt x="691" y="834"/>
                  </a:lnTo>
                  <a:lnTo>
                    <a:pt x="694" y="837"/>
                  </a:lnTo>
                  <a:lnTo>
                    <a:pt x="694" y="838"/>
                  </a:lnTo>
                  <a:lnTo>
                    <a:pt x="694" y="870"/>
                  </a:lnTo>
                  <a:lnTo>
                    <a:pt x="706" y="870"/>
                  </a:lnTo>
                  <a:lnTo>
                    <a:pt x="706" y="834"/>
                  </a:lnTo>
                  <a:moveTo>
                    <a:pt x="747" y="90"/>
                  </a:moveTo>
                  <a:lnTo>
                    <a:pt x="746" y="90"/>
                  </a:lnTo>
                  <a:lnTo>
                    <a:pt x="746" y="89"/>
                  </a:lnTo>
                  <a:lnTo>
                    <a:pt x="745" y="88"/>
                  </a:lnTo>
                  <a:lnTo>
                    <a:pt x="745" y="87"/>
                  </a:lnTo>
                  <a:lnTo>
                    <a:pt x="745" y="85"/>
                  </a:lnTo>
                  <a:lnTo>
                    <a:pt x="745" y="70"/>
                  </a:lnTo>
                  <a:lnTo>
                    <a:pt x="745" y="55"/>
                  </a:lnTo>
                  <a:lnTo>
                    <a:pt x="745" y="54"/>
                  </a:lnTo>
                  <a:lnTo>
                    <a:pt x="743" y="51"/>
                  </a:lnTo>
                  <a:lnTo>
                    <a:pt x="736" y="47"/>
                  </a:lnTo>
                  <a:lnTo>
                    <a:pt x="732" y="46"/>
                  </a:lnTo>
                  <a:lnTo>
                    <a:pt x="719" y="46"/>
                  </a:lnTo>
                  <a:lnTo>
                    <a:pt x="714" y="47"/>
                  </a:lnTo>
                  <a:lnTo>
                    <a:pt x="707" y="52"/>
                  </a:lnTo>
                  <a:lnTo>
                    <a:pt x="705" y="56"/>
                  </a:lnTo>
                  <a:lnTo>
                    <a:pt x="705" y="62"/>
                  </a:lnTo>
                  <a:lnTo>
                    <a:pt x="716" y="62"/>
                  </a:lnTo>
                  <a:lnTo>
                    <a:pt x="717" y="59"/>
                  </a:lnTo>
                  <a:lnTo>
                    <a:pt x="717" y="58"/>
                  </a:lnTo>
                  <a:lnTo>
                    <a:pt x="719" y="57"/>
                  </a:lnTo>
                  <a:lnTo>
                    <a:pt x="720" y="56"/>
                  </a:lnTo>
                  <a:lnTo>
                    <a:pt x="722" y="55"/>
                  </a:lnTo>
                  <a:lnTo>
                    <a:pt x="728" y="55"/>
                  </a:lnTo>
                  <a:lnTo>
                    <a:pt x="730" y="56"/>
                  </a:lnTo>
                  <a:lnTo>
                    <a:pt x="731" y="57"/>
                  </a:lnTo>
                  <a:lnTo>
                    <a:pt x="732" y="57"/>
                  </a:lnTo>
                  <a:lnTo>
                    <a:pt x="733" y="59"/>
                  </a:lnTo>
                  <a:lnTo>
                    <a:pt x="733" y="70"/>
                  </a:lnTo>
                  <a:lnTo>
                    <a:pt x="733" y="78"/>
                  </a:lnTo>
                  <a:lnTo>
                    <a:pt x="732" y="81"/>
                  </a:lnTo>
                  <a:lnTo>
                    <a:pt x="727" y="84"/>
                  </a:lnTo>
                  <a:lnTo>
                    <a:pt x="724" y="85"/>
                  </a:lnTo>
                  <a:lnTo>
                    <a:pt x="720" y="85"/>
                  </a:lnTo>
                  <a:lnTo>
                    <a:pt x="718" y="84"/>
                  </a:lnTo>
                  <a:lnTo>
                    <a:pt x="716" y="83"/>
                  </a:lnTo>
                  <a:lnTo>
                    <a:pt x="715" y="81"/>
                  </a:lnTo>
                  <a:lnTo>
                    <a:pt x="715" y="78"/>
                  </a:lnTo>
                  <a:lnTo>
                    <a:pt x="716" y="76"/>
                  </a:lnTo>
                  <a:lnTo>
                    <a:pt x="718" y="74"/>
                  </a:lnTo>
                  <a:lnTo>
                    <a:pt x="720" y="73"/>
                  </a:lnTo>
                  <a:lnTo>
                    <a:pt x="724" y="73"/>
                  </a:lnTo>
                  <a:lnTo>
                    <a:pt x="728" y="72"/>
                  </a:lnTo>
                  <a:lnTo>
                    <a:pt x="731" y="71"/>
                  </a:lnTo>
                  <a:lnTo>
                    <a:pt x="733" y="70"/>
                  </a:lnTo>
                  <a:lnTo>
                    <a:pt x="733" y="59"/>
                  </a:lnTo>
                  <a:lnTo>
                    <a:pt x="733" y="62"/>
                  </a:lnTo>
                  <a:lnTo>
                    <a:pt x="732" y="63"/>
                  </a:lnTo>
                  <a:lnTo>
                    <a:pt x="731" y="63"/>
                  </a:lnTo>
                  <a:lnTo>
                    <a:pt x="730" y="64"/>
                  </a:lnTo>
                  <a:lnTo>
                    <a:pt x="728" y="64"/>
                  </a:lnTo>
                  <a:lnTo>
                    <a:pt x="717" y="66"/>
                  </a:lnTo>
                  <a:lnTo>
                    <a:pt x="712" y="66"/>
                  </a:lnTo>
                  <a:lnTo>
                    <a:pt x="709" y="68"/>
                  </a:lnTo>
                  <a:lnTo>
                    <a:pt x="704" y="73"/>
                  </a:lnTo>
                  <a:lnTo>
                    <a:pt x="703" y="76"/>
                  </a:lnTo>
                  <a:lnTo>
                    <a:pt x="703" y="84"/>
                  </a:lnTo>
                  <a:lnTo>
                    <a:pt x="704" y="87"/>
                  </a:lnTo>
                  <a:lnTo>
                    <a:pt x="710" y="92"/>
                  </a:lnTo>
                  <a:lnTo>
                    <a:pt x="713" y="93"/>
                  </a:lnTo>
                  <a:lnTo>
                    <a:pt x="724" y="93"/>
                  </a:lnTo>
                  <a:lnTo>
                    <a:pt x="729" y="91"/>
                  </a:lnTo>
                  <a:lnTo>
                    <a:pt x="733" y="87"/>
                  </a:lnTo>
                  <a:lnTo>
                    <a:pt x="733" y="88"/>
                  </a:lnTo>
                  <a:lnTo>
                    <a:pt x="734" y="89"/>
                  </a:lnTo>
                  <a:lnTo>
                    <a:pt x="734" y="92"/>
                  </a:lnTo>
                  <a:lnTo>
                    <a:pt x="747" y="92"/>
                  </a:lnTo>
                  <a:lnTo>
                    <a:pt x="747" y="90"/>
                  </a:lnTo>
                  <a:moveTo>
                    <a:pt x="759" y="868"/>
                  </a:moveTo>
                  <a:lnTo>
                    <a:pt x="758" y="868"/>
                  </a:lnTo>
                  <a:lnTo>
                    <a:pt x="757" y="867"/>
                  </a:lnTo>
                  <a:lnTo>
                    <a:pt x="757" y="866"/>
                  </a:lnTo>
                  <a:lnTo>
                    <a:pt x="757" y="865"/>
                  </a:lnTo>
                  <a:lnTo>
                    <a:pt x="756" y="864"/>
                  </a:lnTo>
                  <a:lnTo>
                    <a:pt x="756" y="862"/>
                  </a:lnTo>
                  <a:lnTo>
                    <a:pt x="756" y="848"/>
                  </a:lnTo>
                  <a:lnTo>
                    <a:pt x="756" y="833"/>
                  </a:lnTo>
                  <a:lnTo>
                    <a:pt x="756" y="832"/>
                  </a:lnTo>
                  <a:lnTo>
                    <a:pt x="755" y="829"/>
                  </a:lnTo>
                  <a:lnTo>
                    <a:pt x="751" y="827"/>
                  </a:lnTo>
                  <a:lnTo>
                    <a:pt x="748" y="824"/>
                  </a:lnTo>
                  <a:lnTo>
                    <a:pt x="743" y="823"/>
                  </a:lnTo>
                  <a:lnTo>
                    <a:pt x="730" y="823"/>
                  </a:lnTo>
                  <a:lnTo>
                    <a:pt x="725" y="824"/>
                  </a:lnTo>
                  <a:lnTo>
                    <a:pt x="722" y="827"/>
                  </a:lnTo>
                  <a:lnTo>
                    <a:pt x="719" y="829"/>
                  </a:lnTo>
                  <a:lnTo>
                    <a:pt x="717" y="833"/>
                  </a:lnTo>
                  <a:lnTo>
                    <a:pt x="716" y="839"/>
                  </a:lnTo>
                  <a:lnTo>
                    <a:pt x="728" y="839"/>
                  </a:lnTo>
                  <a:lnTo>
                    <a:pt x="728" y="837"/>
                  </a:lnTo>
                  <a:lnTo>
                    <a:pt x="729" y="835"/>
                  </a:lnTo>
                  <a:lnTo>
                    <a:pt x="732" y="833"/>
                  </a:lnTo>
                  <a:lnTo>
                    <a:pt x="734" y="833"/>
                  </a:lnTo>
                  <a:lnTo>
                    <a:pt x="739" y="833"/>
                  </a:lnTo>
                  <a:lnTo>
                    <a:pt x="741" y="833"/>
                  </a:lnTo>
                  <a:lnTo>
                    <a:pt x="744" y="835"/>
                  </a:lnTo>
                  <a:lnTo>
                    <a:pt x="744" y="836"/>
                  </a:lnTo>
                  <a:lnTo>
                    <a:pt x="744" y="848"/>
                  </a:lnTo>
                  <a:lnTo>
                    <a:pt x="744" y="856"/>
                  </a:lnTo>
                  <a:lnTo>
                    <a:pt x="743" y="858"/>
                  </a:lnTo>
                  <a:lnTo>
                    <a:pt x="739" y="861"/>
                  </a:lnTo>
                  <a:lnTo>
                    <a:pt x="736" y="862"/>
                  </a:lnTo>
                  <a:lnTo>
                    <a:pt x="731" y="862"/>
                  </a:lnTo>
                  <a:lnTo>
                    <a:pt x="730" y="862"/>
                  </a:lnTo>
                  <a:lnTo>
                    <a:pt x="727" y="860"/>
                  </a:lnTo>
                  <a:lnTo>
                    <a:pt x="727" y="859"/>
                  </a:lnTo>
                  <a:lnTo>
                    <a:pt x="727" y="855"/>
                  </a:lnTo>
                  <a:lnTo>
                    <a:pt x="727" y="854"/>
                  </a:lnTo>
                  <a:lnTo>
                    <a:pt x="728" y="853"/>
                  </a:lnTo>
                  <a:lnTo>
                    <a:pt x="730" y="851"/>
                  </a:lnTo>
                  <a:lnTo>
                    <a:pt x="732" y="851"/>
                  </a:lnTo>
                  <a:lnTo>
                    <a:pt x="736" y="850"/>
                  </a:lnTo>
                  <a:lnTo>
                    <a:pt x="740" y="850"/>
                  </a:lnTo>
                  <a:lnTo>
                    <a:pt x="743" y="849"/>
                  </a:lnTo>
                  <a:lnTo>
                    <a:pt x="744" y="848"/>
                  </a:lnTo>
                  <a:lnTo>
                    <a:pt x="744" y="836"/>
                  </a:lnTo>
                  <a:lnTo>
                    <a:pt x="744" y="839"/>
                  </a:lnTo>
                  <a:lnTo>
                    <a:pt x="744" y="840"/>
                  </a:lnTo>
                  <a:lnTo>
                    <a:pt x="743" y="840"/>
                  </a:lnTo>
                  <a:lnTo>
                    <a:pt x="743" y="841"/>
                  </a:lnTo>
                  <a:lnTo>
                    <a:pt x="742" y="841"/>
                  </a:lnTo>
                  <a:lnTo>
                    <a:pt x="740" y="842"/>
                  </a:lnTo>
                  <a:lnTo>
                    <a:pt x="729" y="843"/>
                  </a:lnTo>
                  <a:lnTo>
                    <a:pt x="724" y="844"/>
                  </a:lnTo>
                  <a:lnTo>
                    <a:pt x="720" y="845"/>
                  </a:lnTo>
                  <a:lnTo>
                    <a:pt x="718" y="848"/>
                  </a:lnTo>
                  <a:lnTo>
                    <a:pt x="716" y="851"/>
                  </a:lnTo>
                  <a:lnTo>
                    <a:pt x="715" y="853"/>
                  </a:lnTo>
                  <a:lnTo>
                    <a:pt x="715" y="862"/>
                  </a:lnTo>
                  <a:lnTo>
                    <a:pt x="716" y="865"/>
                  </a:lnTo>
                  <a:lnTo>
                    <a:pt x="721" y="870"/>
                  </a:lnTo>
                  <a:lnTo>
                    <a:pt x="725" y="871"/>
                  </a:lnTo>
                  <a:lnTo>
                    <a:pt x="736" y="871"/>
                  </a:lnTo>
                  <a:lnTo>
                    <a:pt x="741" y="869"/>
                  </a:lnTo>
                  <a:lnTo>
                    <a:pt x="745" y="864"/>
                  </a:lnTo>
                  <a:lnTo>
                    <a:pt x="745" y="867"/>
                  </a:lnTo>
                  <a:lnTo>
                    <a:pt x="745" y="868"/>
                  </a:lnTo>
                  <a:lnTo>
                    <a:pt x="746" y="870"/>
                  </a:lnTo>
                  <a:lnTo>
                    <a:pt x="759" y="870"/>
                  </a:lnTo>
                  <a:lnTo>
                    <a:pt x="759" y="868"/>
                  </a:lnTo>
                  <a:moveTo>
                    <a:pt x="1005" y="809"/>
                  </a:moveTo>
                  <a:lnTo>
                    <a:pt x="995" y="809"/>
                  </a:lnTo>
                  <a:lnTo>
                    <a:pt x="994" y="812"/>
                  </a:lnTo>
                  <a:lnTo>
                    <a:pt x="993" y="815"/>
                  </a:lnTo>
                  <a:lnTo>
                    <a:pt x="990" y="817"/>
                  </a:lnTo>
                  <a:lnTo>
                    <a:pt x="988" y="819"/>
                  </a:lnTo>
                  <a:lnTo>
                    <a:pt x="984" y="820"/>
                  </a:lnTo>
                  <a:lnTo>
                    <a:pt x="978" y="820"/>
                  </a:lnTo>
                  <a:lnTo>
                    <a:pt x="978" y="828"/>
                  </a:lnTo>
                  <a:lnTo>
                    <a:pt x="992" y="828"/>
                  </a:lnTo>
                  <a:lnTo>
                    <a:pt x="992" y="870"/>
                  </a:lnTo>
                  <a:lnTo>
                    <a:pt x="1005" y="870"/>
                  </a:lnTo>
                  <a:lnTo>
                    <a:pt x="1005" y="809"/>
                  </a:lnTo>
                  <a:moveTo>
                    <a:pt x="1042" y="1915"/>
                  </a:moveTo>
                  <a:lnTo>
                    <a:pt x="1040" y="1908"/>
                  </a:lnTo>
                  <a:lnTo>
                    <a:pt x="1039" y="1905"/>
                  </a:lnTo>
                  <a:lnTo>
                    <a:pt x="1037" y="1903"/>
                  </a:lnTo>
                  <a:lnTo>
                    <a:pt x="1033" y="1898"/>
                  </a:lnTo>
                  <a:lnTo>
                    <a:pt x="1030" y="1897"/>
                  </a:lnTo>
                  <a:lnTo>
                    <a:pt x="1030" y="1913"/>
                  </a:lnTo>
                  <a:lnTo>
                    <a:pt x="1030" y="1920"/>
                  </a:lnTo>
                  <a:lnTo>
                    <a:pt x="1029" y="1922"/>
                  </a:lnTo>
                  <a:lnTo>
                    <a:pt x="1027" y="1924"/>
                  </a:lnTo>
                  <a:lnTo>
                    <a:pt x="1026" y="1926"/>
                  </a:lnTo>
                  <a:lnTo>
                    <a:pt x="1023" y="1927"/>
                  </a:lnTo>
                  <a:lnTo>
                    <a:pt x="1018" y="1927"/>
                  </a:lnTo>
                  <a:lnTo>
                    <a:pt x="1015" y="1926"/>
                  </a:lnTo>
                  <a:lnTo>
                    <a:pt x="1014" y="1924"/>
                  </a:lnTo>
                  <a:lnTo>
                    <a:pt x="1012" y="1922"/>
                  </a:lnTo>
                  <a:lnTo>
                    <a:pt x="1012" y="1920"/>
                  </a:lnTo>
                  <a:lnTo>
                    <a:pt x="1012" y="1912"/>
                  </a:lnTo>
                  <a:lnTo>
                    <a:pt x="1012" y="1910"/>
                  </a:lnTo>
                  <a:lnTo>
                    <a:pt x="1016" y="1906"/>
                  </a:lnTo>
                  <a:lnTo>
                    <a:pt x="1018" y="1905"/>
                  </a:lnTo>
                  <a:lnTo>
                    <a:pt x="1024" y="1905"/>
                  </a:lnTo>
                  <a:lnTo>
                    <a:pt x="1026" y="1906"/>
                  </a:lnTo>
                  <a:lnTo>
                    <a:pt x="1027" y="1908"/>
                  </a:lnTo>
                  <a:lnTo>
                    <a:pt x="1029" y="1910"/>
                  </a:lnTo>
                  <a:lnTo>
                    <a:pt x="1030" y="1913"/>
                  </a:lnTo>
                  <a:lnTo>
                    <a:pt x="1030" y="1897"/>
                  </a:lnTo>
                  <a:lnTo>
                    <a:pt x="1027" y="1896"/>
                  </a:lnTo>
                  <a:lnTo>
                    <a:pt x="1014" y="1896"/>
                  </a:lnTo>
                  <a:lnTo>
                    <a:pt x="1009" y="1897"/>
                  </a:lnTo>
                  <a:lnTo>
                    <a:pt x="1005" y="1901"/>
                  </a:lnTo>
                  <a:lnTo>
                    <a:pt x="1001" y="1905"/>
                  </a:lnTo>
                  <a:lnTo>
                    <a:pt x="999" y="1910"/>
                  </a:lnTo>
                  <a:lnTo>
                    <a:pt x="999" y="1923"/>
                  </a:lnTo>
                  <a:lnTo>
                    <a:pt x="1001" y="1927"/>
                  </a:lnTo>
                  <a:lnTo>
                    <a:pt x="1005" y="1931"/>
                  </a:lnTo>
                  <a:lnTo>
                    <a:pt x="1008" y="1934"/>
                  </a:lnTo>
                  <a:lnTo>
                    <a:pt x="1013" y="1936"/>
                  </a:lnTo>
                  <a:lnTo>
                    <a:pt x="1024" y="1936"/>
                  </a:lnTo>
                  <a:lnTo>
                    <a:pt x="1027" y="1934"/>
                  </a:lnTo>
                  <a:lnTo>
                    <a:pt x="1030" y="1931"/>
                  </a:lnTo>
                  <a:lnTo>
                    <a:pt x="1030" y="1937"/>
                  </a:lnTo>
                  <a:lnTo>
                    <a:pt x="1029" y="1941"/>
                  </a:lnTo>
                  <a:lnTo>
                    <a:pt x="1027" y="1944"/>
                  </a:lnTo>
                  <a:lnTo>
                    <a:pt x="1025" y="1947"/>
                  </a:lnTo>
                  <a:lnTo>
                    <a:pt x="1023" y="1948"/>
                  </a:lnTo>
                  <a:lnTo>
                    <a:pt x="1018" y="1948"/>
                  </a:lnTo>
                  <a:lnTo>
                    <a:pt x="1016" y="1948"/>
                  </a:lnTo>
                  <a:lnTo>
                    <a:pt x="1014" y="1946"/>
                  </a:lnTo>
                  <a:lnTo>
                    <a:pt x="1013" y="1944"/>
                  </a:lnTo>
                  <a:lnTo>
                    <a:pt x="1013" y="1942"/>
                  </a:lnTo>
                  <a:lnTo>
                    <a:pt x="1001" y="1942"/>
                  </a:lnTo>
                  <a:lnTo>
                    <a:pt x="1001" y="1946"/>
                  </a:lnTo>
                  <a:lnTo>
                    <a:pt x="1001" y="1947"/>
                  </a:lnTo>
                  <a:lnTo>
                    <a:pt x="1003" y="1950"/>
                  </a:lnTo>
                  <a:lnTo>
                    <a:pt x="1006" y="1953"/>
                  </a:lnTo>
                  <a:lnTo>
                    <a:pt x="1010" y="1956"/>
                  </a:lnTo>
                  <a:lnTo>
                    <a:pt x="1014" y="1958"/>
                  </a:lnTo>
                  <a:lnTo>
                    <a:pt x="1027" y="1958"/>
                  </a:lnTo>
                  <a:lnTo>
                    <a:pt x="1032" y="1955"/>
                  </a:lnTo>
                  <a:lnTo>
                    <a:pt x="1038" y="1948"/>
                  </a:lnTo>
                  <a:lnTo>
                    <a:pt x="1040" y="1945"/>
                  </a:lnTo>
                  <a:lnTo>
                    <a:pt x="1042" y="1937"/>
                  </a:lnTo>
                  <a:lnTo>
                    <a:pt x="1042" y="1931"/>
                  </a:lnTo>
                  <a:lnTo>
                    <a:pt x="1042" y="1927"/>
                  </a:lnTo>
                  <a:lnTo>
                    <a:pt x="1042" y="1915"/>
                  </a:lnTo>
                  <a:moveTo>
                    <a:pt x="1065" y="1944"/>
                  </a:moveTo>
                  <a:lnTo>
                    <a:pt x="1052" y="1944"/>
                  </a:lnTo>
                  <a:lnTo>
                    <a:pt x="1052" y="1956"/>
                  </a:lnTo>
                  <a:lnTo>
                    <a:pt x="1059" y="1956"/>
                  </a:lnTo>
                  <a:lnTo>
                    <a:pt x="1059" y="1961"/>
                  </a:lnTo>
                  <a:lnTo>
                    <a:pt x="1056" y="1965"/>
                  </a:lnTo>
                  <a:lnTo>
                    <a:pt x="1052" y="1966"/>
                  </a:lnTo>
                  <a:lnTo>
                    <a:pt x="1052" y="1970"/>
                  </a:lnTo>
                  <a:lnTo>
                    <a:pt x="1060" y="1969"/>
                  </a:lnTo>
                  <a:lnTo>
                    <a:pt x="1065" y="1963"/>
                  </a:lnTo>
                  <a:lnTo>
                    <a:pt x="1065" y="1944"/>
                  </a:lnTo>
                  <a:moveTo>
                    <a:pt x="1068" y="810"/>
                  </a:moveTo>
                  <a:lnTo>
                    <a:pt x="1024" y="810"/>
                  </a:lnTo>
                  <a:lnTo>
                    <a:pt x="1024" y="821"/>
                  </a:lnTo>
                  <a:lnTo>
                    <a:pt x="1055" y="821"/>
                  </a:lnTo>
                  <a:lnTo>
                    <a:pt x="1046" y="832"/>
                  </a:lnTo>
                  <a:lnTo>
                    <a:pt x="1040" y="844"/>
                  </a:lnTo>
                  <a:lnTo>
                    <a:pt x="1035" y="856"/>
                  </a:lnTo>
                  <a:lnTo>
                    <a:pt x="1033" y="870"/>
                  </a:lnTo>
                  <a:lnTo>
                    <a:pt x="1045" y="870"/>
                  </a:lnTo>
                  <a:lnTo>
                    <a:pt x="1048" y="856"/>
                  </a:lnTo>
                  <a:lnTo>
                    <a:pt x="1052" y="843"/>
                  </a:lnTo>
                  <a:lnTo>
                    <a:pt x="1059" y="831"/>
                  </a:lnTo>
                  <a:lnTo>
                    <a:pt x="1068" y="819"/>
                  </a:lnTo>
                  <a:lnTo>
                    <a:pt x="1068" y="810"/>
                  </a:lnTo>
                  <a:moveTo>
                    <a:pt x="1090" y="857"/>
                  </a:moveTo>
                  <a:lnTo>
                    <a:pt x="1077" y="857"/>
                  </a:lnTo>
                  <a:lnTo>
                    <a:pt x="1077" y="870"/>
                  </a:lnTo>
                  <a:lnTo>
                    <a:pt x="1084" y="870"/>
                  </a:lnTo>
                  <a:lnTo>
                    <a:pt x="1084" y="875"/>
                  </a:lnTo>
                  <a:lnTo>
                    <a:pt x="1082" y="878"/>
                  </a:lnTo>
                  <a:lnTo>
                    <a:pt x="1077" y="879"/>
                  </a:lnTo>
                  <a:lnTo>
                    <a:pt x="1077" y="884"/>
                  </a:lnTo>
                  <a:lnTo>
                    <a:pt x="1086" y="882"/>
                  </a:lnTo>
                  <a:lnTo>
                    <a:pt x="1090" y="877"/>
                  </a:lnTo>
                  <a:lnTo>
                    <a:pt x="1090" y="857"/>
                  </a:lnTo>
                  <a:moveTo>
                    <a:pt x="1117" y="1937"/>
                  </a:moveTo>
                  <a:lnTo>
                    <a:pt x="1117" y="1916"/>
                  </a:lnTo>
                  <a:lnTo>
                    <a:pt x="1115" y="1908"/>
                  </a:lnTo>
                  <a:lnTo>
                    <a:pt x="1113" y="1905"/>
                  </a:lnTo>
                  <a:lnTo>
                    <a:pt x="1108" y="1898"/>
                  </a:lnTo>
                  <a:lnTo>
                    <a:pt x="1104" y="1896"/>
                  </a:lnTo>
                  <a:lnTo>
                    <a:pt x="1104" y="1918"/>
                  </a:lnTo>
                  <a:lnTo>
                    <a:pt x="1104" y="1934"/>
                  </a:lnTo>
                  <a:lnTo>
                    <a:pt x="1104" y="1940"/>
                  </a:lnTo>
                  <a:lnTo>
                    <a:pt x="1103" y="1943"/>
                  </a:lnTo>
                  <a:lnTo>
                    <a:pt x="1101" y="1946"/>
                  </a:lnTo>
                  <a:lnTo>
                    <a:pt x="1099" y="1948"/>
                  </a:lnTo>
                  <a:lnTo>
                    <a:pt x="1092" y="1948"/>
                  </a:lnTo>
                  <a:lnTo>
                    <a:pt x="1090" y="1946"/>
                  </a:lnTo>
                  <a:lnTo>
                    <a:pt x="1087" y="1940"/>
                  </a:lnTo>
                  <a:lnTo>
                    <a:pt x="1087" y="1934"/>
                  </a:lnTo>
                  <a:lnTo>
                    <a:pt x="1087" y="1918"/>
                  </a:lnTo>
                  <a:lnTo>
                    <a:pt x="1087" y="1913"/>
                  </a:lnTo>
                  <a:lnTo>
                    <a:pt x="1088" y="1910"/>
                  </a:lnTo>
                  <a:lnTo>
                    <a:pt x="1090" y="1907"/>
                  </a:lnTo>
                  <a:lnTo>
                    <a:pt x="1092" y="1905"/>
                  </a:lnTo>
                  <a:lnTo>
                    <a:pt x="1099" y="1905"/>
                  </a:lnTo>
                  <a:lnTo>
                    <a:pt x="1101" y="1907"/>
                  </a:lnTo>
                  <a:lnTo>
                    <a:pt x="1102" y="1910"/>
                  </a:lnTo>
                  <a:lnTo>
                    <a:pt x="1104" y="1913"/>
                  </a:lnTo>
                  <a:lnTo>
                    <a:pt x="1104" y="1918"/>
                  </a:lnTo>
                  <a:lnTo>
                    <a:pt x="1104" y="1896"/>
                  </a:lnTo>
                  <a:lnTo>
                    <a:pt x="1103" y="1896"/>
                  </a:lnTo>
                  <a:lnTo>
                    <a:pt x="1088" y="1896"/>
                  </a:lnTo>
                  <a:lnTo>
                    <a:pt x="1083" y="1898"/>
                  </a:lnTo>
                  <a:lnTo>
                    <a:pt x="1076" y="1908"/>
                  </a:lnTo>
                  <a:lnTo>
                    <a:pt x="1074" y="1916"/>
                  </a:lnTo>
                  <a:lnTo>
                    <a:pt x="1074" y="1937"/>
                  </a:lnTo>
                  <a:lnTo>
                    <a:pt x="1076" y="1945"/>
                  </a:lnTo>
                  <a:lnTo>
                    <a:pt x="1083" y="1955"/>
                  </a:lnTo>
                  <a:lnTo>
                    <a:pt x="1088" y="1958"/>
                  </a:lnTo>
                  <a:lnTo>
                    <a:pt x="1103" y="1958"/>
                  </a:lnTo>
                  <a:lnTo>
                    <a:pt x="1108" y="1955"/>
                  </a:lnTo>
                  <a:lnTo>
                    <a:pt x="1112" y="1950"/>
                  </a:lnTo>
                  <a:lnTo>
                    <a:pt x="1113" y="1948"/>
                  </a:lnTo>
                  <a:lnTo>
                    <a:pt x="1115" y="1945"/>
                  </a:lnTo>
                  <a:lnTo>
                    <a:pt x="1117" y="1937"/>
                  </a:lnTo>
                  <a:moveTo>
                    <a:pt x="1142" y="810"/>
                  </a:moveTo>
                  <a:lnTo>
                    <a:pt x="1099" y="810"/>
                  </a:lnTo>
                  <a:lnTo>
                    <a:pt x="1099" y="821"/>
                  </a:lnTo>
                  <a:lnTo>
                    <a:pt x="1129" y="821"/>
                  </a:lnTo>
                  <a:lnTo>
                    <a:pt x="1121" y="832"/>
                  </a:lnTo>
                  <a:lnTo>
                    <a:pt x="1114" y="844"/>
                  </a:lnTo>
                  <a:lnTo>
                    <a:pt x="1110" y="856"/>
                  </a:lnTo>
                  <a:lnTo>
                    <a:pt x="1107" y="870"/>
                  </a:lnTo>
                  <a:lnTo>
                    <a:pt x="1120" y="870"/>
                  </a:lnTo>
                  <a:lnTo>
                    <a:pt x="1122" y="856"/>
                  </a:lnTo>
                  <a:lnTo>
                    <a:pt x="1126" y="843"/>
                  </a:lnTo>
                  <a:lnTo>
                    <a:pt x="1133" y="831"/>
                  </a:lnTo>
                  <a:lnTo>
                    <a:pt x="1142" y="819"/>
                  </a:lnTo>
                  <a:lnTo>
                    <a:pt x="1142" y="810"/>
                  </a:lnTo>
                  <a:moveTo>
                    <a:pt x="1154" y="1896"/>
                  </a:moveTo>
                  <a:lnTo>
                    <a:pt x="1144" y="1896"/>
                  </a:lnTo>
                  <a:lnTo>
                    <a:pt x="1144" y="1899"/>
                  </a:lnTo>
                  <a:lnTo>
                    <a:pt x="1143" y="1901"/>
                  </a:lnTo>
                  <a:lnTo>
                    <a:pt x="1140" y="1903"/>
                  </a:lnTo>
                  <a:lnTo>
                    <a:pt x="1138" y="1905"/>
                  </a:lnTo>
                  <a:lnTo>
                    <a:pt x="1134" y="1906"/>
                  </a:lnTo>
                  <a:lnTo>
                    <a:pt x="1127" y="1906"/>
                  </a:lnTo>
                  <a:lnTo>
                    <a:pt x="1127" y="1914"/>
                  </a:lnTo>
                  <a:lnTo>
                    <a:pt x="1142" y="1914"/>
                  </a:lnTo>
                  <a:lnTo>
                    <a:pt x="1142" y="1956"/>
                  </a:lnTo>
                  <a:lnTo>
                    <a:pt x="1154" y="1956"/>
                  </a:lnTo>
                  <a:lnTo>
                    <a:pt x="1154" y="1896"/>
                  </a:lnTo>
                  <a:moveTo>
                    <a:pt x="1191" y="857"/>
                  </a:moveTo>
                  <a:lnTo>
                    <a:pt x="1191" y="849"/>
                  </a:lnTo>
                  <a:lnTo>
                    <a:pt x="1191" y="847"/>
                  </a:lnTo>
                  <a:lnTo>
                    <a:pt x="1190" y="845"/>
                  </a:lnTo>
                  <a:lnTo>
                    <a:pt x="1190" y="844"/>
                  </a:lnTo>
                  <a:lnTo>
                    <a:pt x="1189" y="842"/>
                  </a:lnTo>
                  <a:lnTo>
                    <a:pt x="1187" y="840"/>
                  </a:lnTo>
                  <a:lnTo>
                    <a:pt x="1186" y="839"/>
                  </a:lnTo>
                  <a:lnTo>
                    <a:pt x="1185" y="839"/>
                  </a:lnTo>
                  <a:lnTo>
                    <a:pt x="1183" y="838"/>
                  </a:lnTo>
                  <a:lnTo>
                    <a:pt x="1182" y="838"/>
                  </a:lnTo>
                  <a:lnTo>
                    <a:pt x="1187" y="835"/>
                  </a:lnTo>
                  <a:lnTo>
                    <a:pt x="1190" y="831"/>
                  </a:lnTo>
                  <a:lnTo>
                    <a:pt x="1190" y="821"/>
                  </a:lnTo>
                  <a:lnTo>
                    <a:pt x="1189" y="819"/>
                  </a:lnTo>
                  <a:lnTo>
                    <a:pt x="1188" y="817"/>
                  </a:lnTo>
                  <a:lnTo>
                    <a:pt x="1181" y="811"/>
                  </a:lnTo>
                  <a:lnTo>
                    <a:pt x="1176" y="809"/>
                  </a:lnTo>
                  <a:lnTo>
                    <a:pt x="1164" y="809"/>
                  </a:lnTo>
                  <a:lnTo>
                    <a:pt x="1159" y="811"/>
                  </a:lnTo>
                  <a:lnTo>
                    <a:pt x="1155" y="814"/>
                  </a:lnTo>
                  <a:lnTo>
                    <a:pt x="1152" y="818"/>
                  </a:lnTo>
                  <a:lnTo>
                    <a:pt x="1150" y="822"/>
                  </a:lnTo>
                  <a:lnTo>
                    <a:pt x="1150" y="829"/>
                  </a:lnTo>
                  <a:lnTo>
                    <a:pt x="1161" y="829"/>
                  </a:lnTo>
                  <a:lnTo>
                    <a:pt x="1161" y="825"/>
                  </a:lnTo>
                  <a:lnTo>
                    <a:pt x="1162" y="823"/>
                  </a:lnTo>
                  <a:lnTo>
                    <a:pt x="1164" y="821"/>
                  </a:lnTo>
                  <a:lnTo>
                    <a:pt x="1165" y="820"/>
                  </a:lnTo>
                  <a:lnTo>
                    <a:pt x="1167" y="819"/>
                  </a:lnTo>
                  <a:lnTo>
                    <a:pt x="1172" y="819"/>
                  </a:lnTo>
                  <a:lnTo>
                    <a:pt x="1174" y="819"/>
                  </a:lnTo>
                  <a:lnTo>
                    <a:pt x="1176" y="821"/>
                  </a:lnTo>
                  <a:lnTo>
                    <a:pt x="1177" y="822"/>
                  </a:lnTo>
                  <a:lnTo>
                    <a:pt x="1177" y="824"/>
                  </a:lnTo>
                  <a:lnTo>
                    <a:pt x="1177" y="829"/>
                  </a:lnTo>
                  <a:lnTo>
                    <a:pt x="1177" y="831"/>
                  </a:lnTo>
                  <a:lnTo>
                    <a:pt x="1174" y="834"/>
                  </a:lnTo>
                  <a:lnTo>
                    <a:pt x="1171" y="835"/>
                  </a:lnTo>
                  <a:lnTo>
                    <a:pt x="1165" y="835"/>
                  </a:lnTo>
                  <a:lnTo>
                    <a:pt x="1165" y="843"/>
                  </a:lnTo>
                  <a:lnTo>
                    <a:pt x="1171" y="843"/>
                  </a:lnTo>
                  <a:lnTo>
                    <a:pt x="1174" y="844"/>
                  </a:lnTo>
                  <a:lnTo>
                    <a:pt x="1178" y="846"/>
                  </a:lnTo>
                  <a:lnTo>
                    <a:pt x="1179" y="849"/>
                  </a:lnTo>
                  <a:lnTo>
                    <a:pt x="1179" y="855"/>
                  </a:lnTo>
                  <a:lnTo>
                    <a:pt x="1178" y="857"/>
                  </a:lnTo>
                  <a:lnTo>
                    <a:pt x="1176" y="859"/>
                  </a:lnTo>
                  <a:lnTo>
                    <a:pt x="1175" y="861"/>
                  </a:lnTo>
                  <a:lnTo>
                    <a:pt x="1173" y="862"/>
                  </a:lnTo>
                  <a:lnTo>
                    <a:pt x="1167" y="862"/>
                  </a:lnTo>
                  <a:lnTo>
                    <a:pt x="1165" y="861"/>
                  </a:lnTo>
                  <a:lnTo>
                    <a:pt x="1163" y="859"/>
                  </a:lnTo>
                  <a:lnTo>
                    <a:pt x="1162" y="857"/>
                  </a:lnTo>
                  <a:lnTo>
                    <a:pt x="1161" y="855"/>
                  </a:lnTo>
                  <a:lnTo>
                    <a:pt x="1161" y="851"/>
                  </a:lnTo>
                  <a:lnTo>
                    <a:pt x="1149" y="851"/>
                  </a:lnTo>
                  <a:lnTo>
                    <a:pt x="1149" y="858"/>
                  </a:lnTo>
                  <a:lnTo>
                    <a:pt x="1151" y="863"/>
                  </a:lnTo>
                  <a:lnTo>
                    <a:pt x="1155" y="866"/>
                  </a:lnTo>
                  <a:lnTo>
                    <a:pt x="1159" y="870"/>
                  </a:lnTo>
                  <a:lnTo>
                    <a:pt x="1164" y="871"/>
                  </a:lnTo>
                  <a:lnTo>
                    <a:pt x="1177" y="871"/>
                  </a:lnTo>
                  <a:lnTo>
                    <a:pt x="1182" y="869"/>
                  </a:lnTo>
                  <a:lnTo>
                    <a:pt x="1186" y="866"/>
                  </a:lnTo>
                  <a:lnTo>
                    <a:pt x="1190" y="862"/>
                  </a:lnTo>
                  <a:lnTo>
                    <a:pt x="1191" y="857"/>
                  </a:lnTo>
                  <a:moveTo>
                    <a:pt x="1219" y="1920"/>
                  </a:moveTo>
                  <a:lnTo>
                    <a:pt x="1218" y="1920"/>
                  </a:lnTo>
                  <a:lnTo>
                    <a:pt x="1217" y="1916"/>
                  </a:lnTo>
                  <a:lnTo>
                    <a:pt x="1211" y="1911"/>
                  </a:lnTo>
                  <a:lnTo>
                    <a:pt x="1208" y="1909"/>
                  </a:lnTo>
                  <a:lnTo>
                    <a:pt x="1197" y="1909"/>
                  </a:lnTo>
                  <a:lnTo>
                    <a:pt x="1192" y="1912"/>
                  </a:lnTo>
                  <a:lnTo>
                    <a:pt x="1189" y="1916"/>
                  </a:lnTo>
                  <a:lnTo>
                    <a:pt x="1189" y="1895"/>
                  </a:lnTo>
                  <a:lnTo>
                    <a:pt x="1177" y="1895"/>
                  </a:lnTo>
                  <a:lnTo>
                    <a:pt x="1177" y="1956"/>
                  </a:lnTo>
                  <a:lnTo>
                    <a:pt x="1189" y="1956"/>
                  </a:lnTo>
                  <a:lnTo>
                    <a:pt x="1189" y="1927"/>
                  </a:lnTo>
                  <a:lnTo>
                    <a:pt x="1190" y="1924"/>
                  </a:lnTo>
                  <a:lnTo>
                    <a:pt x="1192" y="1923"/>
                  </a:lnTo>
                  <a:lnTo>
                    <a:pt x="1193" y="1921"/>
                  </a:lnTo>
                  <a:lnTo>
                    <a:pt x="1195" y="1920"/>
                  </a:lnTo>
                  <a:lnTo>
                    <a:pt x="1201" y="1920"/>
                  </a:lnTo>
                  <a:lnTo>
                    <a:pt x="1203" y="1920"/>
                  </a:lnTo>
                  <a:lnTo>
                    <a:pt x="1205" y="1922"/>
                  </a:lnTo>
                  <a:lnTo>
                    <a:pt x="1206" y="1923"/>
                  </a:lnTo>
                  <a:lnTo>
                    <a:pt x="1206" y="1925"/>
                  </a:lnTo>
                  <a:lnTo>
                    <a:pt x="1206" y="1956"/>
                  </a:lnTo>
                  <a:lnTo>
                    <a:pt x="1219" y="1956"/>
                  </a:lnTo>
                  <a:lnTo>
                    <a:pt x="1219" y="1920"/>
                  </a:lnTo>
                  <a:moveTo>
                    <a:pt x="1244" y="834"/>
                  </a:moveTo>
                  <a:lnTo>
                    <a:pt x="1244" y="833"/>
                  </a:lnTo>
                  <a:lnTo>
                    <a:pt x="1242" y="830"/>
                  </a:lnTo>
                  <a:lnTo>
                    <a:pt x="1236" y="825"/>
                  </a:lnTo>
                  <a:lnTo>
                    <a:pt x="1233" y="823"/>
                  </a:lnTo>
                  <a:lnTo>
                    <a:pt x="1221" y="823"/>
                  </a:lnTo>
                  <a:lnTo>
                    <a:pt x="1217" y="825"/>
                  </a:lnTo>
                  <a:lnTo>
                    <a:pt x="1214" y="830"/>
                  </a:lnTo>
                  <a:lnTo>
                    <a:pt x="1214" y="809"/>
                  </a:lnTo>
                  <a:lnTo>
                    <a:pt x="1202" y="809"/>
                  </a:lnTo>
                  <a:lnTo>
                    <a:pt x="1202" y="870"/>
                  </a:lnTo>
                  <a:lnTo>
                    <a:pt x="1214" y="870"/>
                  </a:lnTo>
                  <a:lnTo>
                    <a:pt x="1214" y="841"/>
                  </a:lnTo>
                  <a:lnTo>
                    <a:pt x="1215" y="838"/>
                  </a:lnTo>
                  <a:lnTo>
                    <a:pt x="1217" y="836"/>
                  </a:lnTo>
                  <a:lnTo>
                    <a:pt x="1218" y="834"/>
                  </a:lnTo>
                  <a:lnTo>
                    <a:pt x="1221" y="833"/>
                  </a:lnTo>
                  <a:lnTo>
                    <a:pt x="1226" y="833"/>
                  </a:lnTo>
                  <a:lnTo>
                    <a:pt x="1228" y="834"/>
                  </a:lnTo>
                  <a:lnTo>
                    <a:pt x="1230" y="835"/>
                  </a:lnTo>
                  <a:lnTo>
                    <a:pt x="1231" y="837"/>
                  </a:lnTo>
                  <a:lnTo>
                    <a:pt x="1231" y="838"/>
                  </a:lnTo>
                  <a:lnTo>
                    <a:pt x="1232" y="870"/>
                  </a:lnTo>
                  <a:lnTo>
                    <a:pt x="1244" y="870"/>
                  </a:lnTo>
                  <a:lnTo>
                    <a:pt x="1244" y="834"/>
                  </a:lnTo>
                  <a:moveTo>
                    <a:pt x="1271" y="1954"/>
                  </a:moveTo>
                  <a:lnTo>
                    <a:pt x="1270" y="1954"/>
                  </a:lnTo>
                  <a:lnTo>
                    <a:pt x="1270" y="1953"/>
                  </a:lnTo>
                  <a:lnTo>
                    <a:pt x="1269" y="1952"/>
                  </a:lnTo>
                  <a:lnTo>
                    <a:pt x="1269" y="1951"/>
                  </a:lnTo>
                  <a:lnTo>
                    <a:pt x="1268" y="1949"/>
                  </a:lnTo>
                  <a:lnTo>
                    <a:pt x="1268" y="1934"/>
                  </a:lnTo>
                  <a:lnTo>
                    <a:pt x="1268" y="1919"/>
                  </a:lnTo>
                  <a:lnTo>
                    <a:pt x="1268" y="1918"/>
                  </a:lnTo>
                  <a:lnTo>
                    <a:pt x="1267" y="1915"/>
                  </a:lnTo>
                  <a:lnTo>
                    <a:pt x="1263" y="1913"/>
                  </a:lnTo>
                  <a:lnTo>
                    <a:pt x="1260" y="1911"/>
                  </a:lnTo>
                  <a:lnTo>
                    <a:pt x="1255" y="1909"/>
                  </a:lnTo>
                  <a:lnTo>
                    <a:pt x="1242" y="1909"/>
                  </a:lnTo>
                  <a:lnTo>
                    <a:pt x="1237" y="1911"/>
                  </a:lnTo>
                  <a:lnTo>
                    <a:pt x="1231" y="1916"/>
                  </a:lnTo>
                  <a:lnTo>
                    <a:pt x="1229" y="1920"/>
                  </a:lnTo>
                  <a:lnTo>
                    <a:pt x="1228" y="1925"/>
                  </a:lnTo>
                  <a:lnTo>
                    <a:pt x="1240" y="1925"/>
                  </a:lnTo>
                  <a:lnTo>
                    <a:pt x="1240" y="1923"/>
                  </a:lnTo>
                  <a:lnTo>
                    <a:pt x="1241" y="1922"/>
                  </a:lnTo>
                  <a:lnTo>
                    <a:pt x="1244" y="1920"/>
                  </a:lnTo>
                  <a:lnTo>
                    <a:pt x="1246" y="1919"/>
                  </a:lnTo>
                  <a:lnTo>
                    <a:pt x="1251" y="1919"/>
                  </a:lnTo>
                  <a:lnTo>
                    <a:pt x="1253" y="1919"/>
                  </a:lnTo>
                  <a:lnTo>
                    <a:pt x="1255" y="1920"/>
                  </a:lnTo>
                  <a:lnTo>
                    <a:pt x="1256" y="1921"/>
                  </a:lnTo>
                  <a:lnTo>
                    <a:pt x="1257" y="1923"/>
                  </a:lnTo>
                  <a:lnTo>
                    <a:pt x="1257" y="1925"/>
                  </a:lnTo>
                  <a:lnTo>
                    <a:pt x="1257" y="1934"/>
                  </a:lnTo>
                  <a:lnTo>
                    <a:pt x="1257" y="1942"/>
                  </a:lnTo>
                  <a:lnTo>
                    <a:pt x="1255" y="1944"/>
                  </a:lnTo>
                  <a:lnTo>
                    <a:pt x="1253" y="1946"/>
                  </a:lnTo>
                  <a:lnTo>
                    <a:pt x="1251" y="1948"/>
                  </a:lnTo>
                  <a:lnTo>
                    <a:pt x="1248" y="1949"/>
                  </a:lnTo>
                  <a:lnTo>
                    <a:pt x="1243" y="1949"/>
                  </a:lnTo>
                  <a:lnTo>
                    <a:pt x="1242" y="1948"/>
                  </a:lnTo>
                  <a:lnTo>
                    <a:pt x="1240" y="1946"/>
                  </a:lnTo>
                  <a:lnTo>
                    <a:pt x="1239" y="1945"/>
                  </a:lnTo>
                  <a:lnTo>
                    <a:pt x="1239" y="1941"/>
                  </a:lnTo>
                  <a:lnTo>
                    <a:pt x="1239" y="1940"/>
                  </a:lnTo>
                  <a:lnTo>
                    <a:pt x="1242" y="1938"/>
                  </a:lnTo>
                  <a:lnTo>
                    <a:pt x="1244" y="1937"/>
                  </a:lnTo>
                  <a:lnTo>
                    <a:pt x="1248" y="1937"/>
                  </a:lnTo>
                  <a:lnTo>
                    <a:pt x="1252" y="1936"/>
                  </a:lnTo>
                  <a:lnTo>
                    <a:pt x="1255" y="1935"/>
                  </a:lnTo>
                  <a:lnTo>
                    <a:pt x="1257" y="1934"/>
                  </a:lnTo>
                  <a:lnTo>
                    <a:pt x="1257" y="1925"/>
                  </a:lnTo>
                  <a:lnTo>
                    <a:pt x="1256" y="1926"/>
                  </a:lnTo>
                  <a:lnTo>
                    <a:pt x="1256" y="1927"/>
                  </a:lnTo>
                  <a:lnTo>
                    <a:pt x="1255" y="1927"/>
                  </a:lnTo>
                  <a:lnTo>
                    <a:pt x="1254" y="1928"/>
                  </a:lnTo>
                  <a:lnTo>
                    <a:pt x="1252" y="1928"/>
                  </a:lnTo>
                  <a:lnTo>
                    <a:pt x="1241" y="1930"/>
                  </a:lnTo>
                  <a:lnTo>
                    <a:pt x="1236" y="1930"/>
                  </a:lnTo>
                  <a:lnTo>
                    <a:pt x="1233" y="1932"/>
                  </a:lnTo>
                  <a:lnTo>
                    <a:pt x="1230" y="1934"/>
                  </a:lnTo>
                  <a:lnTo>
                    <a:pt x="1228" y="1937"/>
                  </a:lnTo>
                  <a:lnTo>
                    <a:pt x="1227" y="1940"/>
                  </a:lnTo>
                  <a:lnTo>
                    <a:pt x="1227" y="1948"/>
                  </a:lnTo>
                  <a:lnTo>
                    <a:pt x="1228" y="1951"/>
                  </a:lnTo>
                  <a:lnTo>
                    <a:pt x="1231" y="1954"/>
                  </a:lnTo>
                  <a:lnTo>
                    <a:pt x="1234" y="1956"/>
                  </a:lnTo>
                  <a:lnTo>
                    <a:pt x="1237" y="1957"/>
                  </a:lnTo>
                  <a:lnTo>
                    <a:pt x="1248" y="1957"/>
                  </a:lnTo>
                  <a:lnTo>
                    <a:pt x="1253" y="1955"/>
                  </a:lnTo>
                  <a:lnTo>
                    <a:pt x="1257" y="1951"/>
                  </a:lnTo>
                  <a:lnTo>
                    <a:pt x="1257" y="1952"/>
                  </a:lnTo>
                  <a:lnTo>
                    <a:pt x="1257" y="1954"/>
                  </a:lnTo>
                  <a:lnTo>
                    <a:pt x="1258" y="1954"/>
                  </a:lnTo>
                  <a:lnTo>
                    <a:pt x="1258" y="1956"/>
                  </a:lnTo>
                  <a:lnTo>
                    <a:pt x="1271" y="1956"/>
                  </a:lnTo>
                  <a:lnTo>
                    <a:pt x="1271" y="1954"/>
                  </a:lnTo>
                  <a:moveTo>
                    <a:pt x="1296" y="868"/>
                  </a:moveTo>
                  <a:lnTo>
                    <a:pt x="1295" y="868"/>
                  </a:lnTo>
                  <a:lnTo>
                    <a:pt x="1295" y="867"/>
                  </a:lnTo>
                  <a:lnTo>
                    <a:pt x="1294" y="866"/>
                  </a:lnTo>
                  <a:lnTo>
                    <a:pt x="1294" y="865"/>
                  </a:lnTo>
                  <a:lnTo>
                    <a:pt x="1294" y="864"/>
                  </a:lnTo>
                  <a:lnTo>
                    <a:pt x="1294" y="862"/>
                  </a:lnTo>
                  <a:lnTo>
                    <a:pt x="1294" y="848"/>
                  </a:lnTo>
                  <a:lnTo>
                    <a:pt x="1294" y="833"/>
                  </a:lnTo>
                  <a:lnTo>
                    <a:pt x="1294" y="832"/>
                  </a:lnTo>
                  <a:lnTo>
                    <a:pt x="1292" y="829"/>
                  </a:lnTo>
                  <a:lnTo>
                    <a:pt x="1288" y="827"/>
                  </a:lnTo>
                  <a:lnTo>
                    <a:pt x="1285" y="824"/>
                  </a:lnTo>
                  <a:lnTo>
                    <a:pt x="1280" y="823"/>
                  </a:lnTo>
                  <a:lnTo>
                    <a:pt x="1268" y="823"/>
                  </a:lnTo>
                  <a:lnTo>
                    <a:pt x="1262" y="824"/>
                  </a:lnTo>
                  <a:lnTo>
                    <a:pt x="1256" y="829"/>
                  </a:lnTo>
                  <a:lnTo>
                    <a:pt x="1254" y="833"/>
                  </a:lnTo>
                  <a:lnTo>
                    <a:pt x="1253" y="839"/>
                  </a:lnTo>
                  <a:lnTo>
                    <a:pt x="1265" y="839"/>
                  </a:lnTo>
                  <a:lnTo>
                    <a:pt x="1265" y="837"/>
                  </a:lnTo>
                  <a:lnTo>
                    <a:pt x="1266" y="835"/>
                  </a:lnTo>
                  <a:lnTo>
                    <a:pt x="1269" y="833"/>
                  </a:lnTo>
                  <a:lnTo>
                    <a:pt x="1271" y="833"/>
                  </a:lnTo>
                  <a:lnTo>
                    <a:pt x="1276" y="833"/>
                  </a:lnTo>
                  <a:lnTo>
                    <a:pt x="1278" y="833"/>
                  </a:lnTo>
                  <a:lnTo>
                    <a:pt x="1281" y="835"/>
                  </a:lnTo>
                  <a:lnTo>
                    <a:pt x="1282" y="836"/>
                  </a:lnTo>
                  <a:lnTo>
                    <a:pt x="1282" y="848"/>
                  </a:lnTo>
                  <a:lnTo>
                    <a:pt x="1282" y="856"/>
                  </a:lnTo>
                  <a:lnTo>
                    <a:pt x="1281" y="858"/>
                  </a:lnTo>
                  <a:lnTo>
                    <a:pt x="1278" y="860"/>
                  </a:lnTo>
                  <a:lnTo>
                    <a:pt x="1276" y="861"/>
                  </a:lnTo>
                  <a:lnTo>
                    <a:pt x="1273" y="862"/>
                  </a:lnTo>
                  <a:lnTo>
                    <a:pt x="1268" y="862"/>
                  </a:lnTo>
                  <a:lnTo>
                    <a:pt x="1267" y="862"/>
                  </a:lnTo>
                  <a:lnTo>
                    <a:pt x="1266" y="861"/>
                  </a:lnTo>
                  <a:lnTo>
                    <a:pt x="1265" y="860"/>
                  </a:lnTo>
                  <a:lnTo>
                    <a:pt x="1264" y="859"/>
                  </a:lnTo>
                  <a:lnTo>
                    <a:pt x="1264" y="855"/>
                  </a:lnTo>
                  <a:lnTo>
                    <a:pt x="1265" y="854"/>
                  </a:lnTo>
                  <a:lnTo>
                    <a:pt x="1267" y="851"/>
                  </a:lnTo>
                  <a:lnTo>
                    <a:pt x="1269" y="851"/>
                  </a:lnTo>
                  <a:lnTo>
                    <a:pt x="1277" y="850"/>
                  </a:lnTo>
                  <a:lnTo>
                    <a:pt x="1280" y="849"/>
                  </a:lnTo>
                  <a:lnTo>
                    <a:pt x="1282" y="848"/>
                  </a:lnTo>
                  <a:lnTo>
                    <a:pt x="1282" y="836"/>
                  </a:lnTo>
                  <a:lnTo>
                    <a:pt x="1282" y="839"/>
                  </a:lnTo>
                  <a:lnTo>
                    <a:pt x="1281" y="840"/>
                  </a:lnTo>
                  <a:lnTo>
                    <a:pt x="1280" y="841"/>
                  </a:lnTo>
                  <a:lnTo>
                    <a:pt x="1279" y="841"/>
                  </a:lnTo>
                  <a:lnTo>
                    <a:pt x="1277" y="842"/>
                  </a:lnTo>
                  <a:lnTo>
                    <a:pt x="1266" y="843"/>
                  </a:lnTo>
                  <a:lnTo>
                    <a:pt x="1261" y="844"/>
                  </a:lnTo>
                  <a:lnTo>
                    <a:pt x="1258" y="845"/>
                  </a:lnTo>
                  <a:lnTo>
                    <a:pt x="1253" y="851"/>
                  </a:lnTo>
                  <a:lnTo>
                    <a:pt x="1252" y="853"/>
                  </a:lnTo>
                  <a:lnTo>
                    <a:pt x="1252" y="862"/>
                  </a:lnTo>
                  <a:lnTo>
                    <a:pt x="1253" y="865"/>
                  </a:lnTo>
                  <a:lnTo>
                    <a:pt x="1258" y="870"/>
                  </a:lnTo>
                  <a:lnTo>
                    <a:pt x="1262" y="871"/>
                  </a:lnTo>
                  <a:lnTo>
                    <a:pt x="1273" y="871"/>
                  </a:lnTo>
                  <a:lnTo>
                    <a:pt x="1278" y="869"/>
                  </a:lnTo>
                  <a:lnTo>
                    <a:pt x="1282" y="864"/>
                  </a:lnTo>
                  <a:lnTo>
                    <a:pt x="1282" y="866"/>
                  </a:lnTo>
                  <a:lnTo>
                    <a:pt x="1283" y="868"/>
                  </a:lnTo>
                  <a:lnTo>
                    <a:pt x="1283" y="870"/>
                  </a:lnTo>
                  <a:lnTo>
                    <a:pt x="1296" y="870"/>
                  </a:lnTo>
                  <a:lnTo>
                    <a:pt x="1296" y="86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29" y="3648"/>
              <a:ext cx="272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9" name="AutoShape 61"/>
            <p:cNvSpPr>
              <a:spLocks/>
            </p:cNvSpPr>
            <p:nvPr/>
          </p:nvSpPr>
          <p:spPr bwMode="auto">
            <a:xfrm>
              <a:off x="2074" y="952"/>
              <a:ext cx="990" cy="3001"/>
            </a:xfrm>
            <a:custGeom>
              <a:avLst/>
              <a:gdLst/>
              <a:ahLst/>
              <a:cxnLst>
                <a:cxn ang="0">
                  <a:pos x="29" y="812"/>
                </a:cxn>
                <a:cxn ang="0">
                  <a:pos x="74" y="1637"/>
                </a:cxn>
                <a:cxn ang="0">
                  <a:pos x="106" y="812"/>
                </a:cxn>
                <a:cxn ang="0">
                  <a:pos x="92" y="813"/>
                </a:cxn>
                <a:cxn ang="0">
                  <a:pos x="99" y="1652"/>
                </a:cxn>
                <a:cxn ang="0">
                  <a:pos x="127" y="875"/>
                </a:cxn>
                <a:cxn ang="0">
                  <a:pos x="146" y="49"/>
                </a:cxn>
                <a:cxn ang="0">
                  <a:pos x="151" y="1642"/>
                </a:cxn>
                <a:cxn ang="0">
                  <a:pos x="151" y="1626"/>
                </a:cxn>
                <a:cxn ang="0">
                  <a:pos x="140" y="803"/>
                </a:cxn>
                <a:cxn ang="0">
                  <a:pos x="208" y="34"/>
                </a:cxn>
                <a:cxn ang="0">
                  <a:pos x="178" y="3"/>
                </a:cxn>
                <a:cxn ang="0">
                  <a:pos x="194" y="25"/>
                </a:cxn>
                <a:cxn ang="0">
                  <a:pos x="181" y="49"/>
                </a:cxn>
                <a:cxn ang="0">
                  <a:pos x="211" y="1637"/>
                </a:cxn>
                <a:cxn ang="0">
                  <a:pos x="174" y="1612"/>
                </a:cxn>
                <a:cxn ang="0">
                  <a:pos x="193" y="1629"/>
                </a:cxn>
                <a:cxn ang="0">
                  <a:pos x="183" y="1645"/>
                </a:cxn>
                <a:cxn ang="0">
                  <a:pos x="215" y="844"/>
                </a:cxn>
                <a:cxn ang="0">
                  <a:pos x="205" y="815"/>
                </a:cxn>
                <a:cxn ang="0">
                  <a:pos x="232" y="863"/>
                </a:cxn>
                <a:cxn ang="0">
                  <a:pos x="243" y="62"/>
                </a:cxn>
                <a:cxn ang="0">
                  <a:pos x="236" y="1664"/>
                </a:cxn>
                <a:cxn ang="0">
                  <a:pos x="263" y="816"/>
                </a:cxn>
                <a:cxn ang="0">
                  <a:pos x="285" y="863"/>
                </a:cxn>
                <a:cxn ang="0">
                  <a:pos x="290" y="25"/>
                </a:cxn>
                <a:cxn ang="0">
                  <a:pos x="314" y="1623"/>
                </a:cxn>
                <a:cxn ang="0">
                  <a:pos x="304" y="1642"/>
                </a:cxn>
                <a:cxn ang="0">
                  <a:pos x="304" y="1631"/>
                </a:cxn>
                <a:cxn ang="0">
                  <a:pos x="304" y="1659"/>
                </a:cxn>
                <a:cxn ang="0">
                  <a:pos x="326" y="817"/>
                </a:cxn>
                <a:cxn ang="0">
                  <a:pos x="323" y="849"/>
                </a:cxn>
                <a:cxn ang="0">
                  <a:pos x="323" y="829"/>
                </a:cxn>
                <a:cxn ang="0">
                  <a:pos x="323" y="859"/>
                </a:cxn>
                <a:cxn ang="0">
                  <a:pos x="350" y="15"/>
                </a:cxn>
                <a:cxn ang="0">
                  <a:pos x="345" y="53"/>
                </a:cxn>
                <a:cxn ang="0">
                  <a:pos x="348" y="33"/>
                </a:cxn>
                <a:cxn ang="0">
                  <a:pos x="365" y="62"/>
                </a:cxn>
                <a:cxn ang="0">
                  <a:pos x="744" y="229"/>
                </a:cxn>
                <a:cxn ang="0">
                  <a:pos x="760" y="2973"/>
                </a:cxn>
                <a:cxn ang="0">
                  <a:pos x="741" y="2956"/>
                </a:cxn>
                <a:cxn ang="0">
                  <a:pos x="745" y="2988"/>
                </a:cxn>
                <a:cxn ang="0">
                  <a:pos x="770" y="2974"/>
                </a:cxn>
                <a:cxn ang="0">
                  <a:pos x="812" y="268"/>
                </a:cxn>
                <a:cxn ang="0">
                  <a:pos x="812" y="230"/>
                </a:cxn>
                <a:cxn ang="0">
                  <a:pos x="835" y="2927"/>
                </a:cxn>
                <a:cxn ang="0">
                  <a:pos x="853" y="273"/>
                </a:cxn>
                <a:cxn ang="0">
                  <a:pos x="833" y="251"/>
                </a:cxn>
                <a:cxn ang="0">
                  <a:pos x="835" y="277"/>
                </a:cxn>
                <a:cxn ang="0">
                  <a:pos x="883" y="2936"/>
                </a:cxn>
                <a:cxn ang="0">
                  <a:pos x="869" y="2939"/>
                </a:cxn>
                <a:cxn ang="0">
                  <a:pos x="925" y="250"/>
                </a:cxn>
                <a:cxn ang="0">
                  <a:pos x="911" y="254"/>
                </a:cxn>
                <a:cxn ang="0">
                  <a:pos x="907" y="2986"/>
                </a:cxn>
                <a:cxn ang="0">
                  <a:pos x="977" y="283"/>
                </a:cxn>
                <a:cxn ang="0">
                  <a:pos x="954" y="253"/>
                </a:cxn>
                <a:cxn ang="0">
                  <a:pos x="950" y="272"/>
                </a:cxn>
                <a:cxn ang="0">
                  <a:pos x="936" y="285"/>
                </a:cxn>
                <a:cxn ang="0">
                  <a:pos x="987" y="2965"/>
                </a:cxn>
                <a:cxn ang="0">
                  <a:pos x="971" y="2950"/>
                </a:cxn>
                <a:cxn ang="0">
                  <a:pos x="962" y="2967"/>
                </a:cxn>
                <a:cxn ang="0">
                  <a:pos x="951" y="2986"/>
                </a:cxn>
              </a:cxnLst>
              <a:rect l="0" t="0" r="r" b="b"/>
              <a:pathLst>
                <a:path w="990" h="3001">
                  <a:moveTo>
                    <a:pt x="27" y="1604"/>
                  </a:moveTo>
                  <a:lnTo>
                    <a:pt x="17" y="1604"/>
                  </a:lnTo>
                  <a:lnTo>
                    <a:pt x="16" y="1607"/>
                  </a:lnTo>
                  <a:lnTo>
                    <a:pt x="15" y="1609"/>
                  </a:lnTo>
                  <a:lnTo>
                    <a:pt x="10" y="1613"/>
                  </a:lnTo>
                  <a:lnTo>
                    <a:pt x="6" y="1614"/>
                  </a:lnTo>
                  <a:lnTo>
                    <a:pt x="0" y="1614"/>
                  </a:lnTo>
                  <a:lnTo>
                    <a:pt x="0" y="1622"/>
                  </a:lnTo>
                  <a:lnTo>
                    <a:pt x="14" y="1622"/>
                  </a:lnTo>
                  <a:lnTo>
                    <a:pt x="14" y="1664"/>
                  </a:lnTo>
                  <a:lnTo>
                    <a:pt x="27" y="1664"/>
                  </a:lnTo>
                  <a:lnTo>
                    <a:pt x="27" y="1604"/>
                  </a:lnTo>
                  <a:moveTo>
                    <a:pt x="46" y="802"/>
                  </a:moveTo>
                  <a:lnTo>
                    <a:pt x="36" y="802"/>
                  </a:lnTo>
                  <a:lnTo>
                    <a:pt x="36" y="806"/>
                  </a:lnTo>
                  <a:lnTo>
                    <a:pt x="34" y="808"/>
                  </a:lnTo>
                  <a:lnTo>
                    <a:pt x="32" y="810"/>
                  </a:lnTo>
                  <a:lnTo>
                    <a:pt x="29" y="812"/>
                  </a:lnTo>
                  <a:lnTo>
                    <a:pt x="26" y="813"/>
                  </a:lnTo>
                  <a:lnTo>
                    <a:pt x="19" y="813"/>
                  </a:lnTo>
                  <a:lnTo>
                    <a:pt x="19" y="821"/>
                  </a:lnTo>
                  <a:lnTo>
                    <a:pt x="34" y="821"/>
                  </a:lnTo>
                  <a:lnTo>
                    <a:pt x="34" y="863"/>
                  </a:lnTo>
                  <a:lnTo>
                    <a:pt x="46" y="863"/>
                  </a:lnTo>
                  <a:lnTo>
                    <a:pt x="46" y="802"/>
                  </a:lnTo>
                  <a:moveTo>
                    <a:pt x="90" y="1605"/>
                  </a:moveTo>
                  <a:lnTo>
                    <a:pt x="46" y="1605"/>
                  </a:lnTo>
                  <a:lnTo>
                    <a:pt x="46" y="1615"/>
                  </a:lnTo>
                  <a:lnTo>
                    <a:pt x="77" y="1615"/>
                  </a:lnTo>
                  <a:lnTo>
                    <a:pt x="68" y="1626"/>
                  </a:lnTo>
                  <a:lnTo>
                    <a:pt x="62" y="1638"/>
                  </a:lnTo>
                  <a:lnTo>
                    <a:pt x="57" y="1651"/>
                  </a:lnTo>
                  <a:lnTo>
                    <a:pt x="55" y="1664"/>
                  </a:lnTo>
                  <a:lnTo>
                    <a:pt x="67" y="1664"/>
                  </a:lnTo>
                  <a:lnTo>
                    <a:pt x="70" y="1650"/>
                  </a:lnTo>
                  <a:lnTo>
                    <a:pt x="74" y="1637"/>
                  </a:lnTo>
                  <a:lnTo>
                    <a:pt x="81" y="1625"/>
                  </a:lnTo>
                  <a:lnTo>
                    <a:pt x="90" y="1614"/>
                  </a:lnTo>
                  <a:lnTo>
                    <a:pt x="90" y="1605"/>
                  </a:lnTo>
                  <a:moveTo>
                    <a:pt x="108" y="852"/>
                  </a:moveTo>
                  <a:lnTo>
                    <a:pt x="81" y="852"/>
                  </a:lnTo>
                  <a:lnTo>
                    <a:pt x="82" y="851"/>
                  </a:lnTo>
                  <a:lnTo>
                    <a:pt x="83" y="849"/>
                  </a:lnTo>
                  <a:lnTo>
                    <a:pt x="85" y="848"/>
                  </a:lnTo>
                  <a:lnTo>
                    <a:pt x="87" y="846"/>
                  </a:lnTo>
                  <a:lnTo>
                    <a:pt x="90" y="844"/>
                  </a:lnTo>
                  <a:lnTo>
                    <a:pt x="95" y="841"/>
                  </a:lnTo>
                  <a:lnTo>
                    <a:pt x="100" y="838"/>
                  </a:lnTo>
                  <a:lnTo>
                    <a:pt x="104" y="834"/>
                  </a:lnTo>
                  <a:lnTo>
                    <a:pt x="105" y="831"/>
                  </a:lnTo>
                  <a:lnTo>
                    <a:pt x="107" y="828"/>
                  </a:lnTo>
                  <a:lnTo>
                    <a:pt x="108" y="825"/>
                  </a:lnTo>
                  <a:lnTo>
                    <a:pt x="108" y="816"/>
                  </a:lnTo>
                  <a:lnTo>
                    <a:pt x="106" y="812"/>
                  </a:lnTo>
                  <a:lnTo>
                    <a:pt x="106" y="811"/>
                  </a:lnTo>
                  <a:lnTo>
                    <a:pt x="102" y="808"/>
                  </a:lnTo>
                  <a:lnTo>
                    <a:pt x="98" y="804"/>
                  </a:lnTo>
                  <a:lnTo>
                    <a:pt x="93" y="802"/>
                  </a:lnTo>
                  <a:lnTo>
                    <a:pt x="80" y="802"/>
                  </a:lnTo>
                  <a:lnTo>
                    <a:pt x="75" y="804"/>
                  </a:lnTo>
                  <a:lnTo>
                    <a:pt x="72" y="808"/>
                  </a:lnTo>
                  <a:lnTo>
                    <a:pt x="68" y="811"/>
                  </a:lnTo>
                  <a:lnTo>
                    <a:pt x="66" y="817"/>
                  </a:lnTo>
                  <a:lnTo>
                    <a:pt x="66" y="824"/>
                  </a:lnTo>
                  <a:lnTo>
                    <a:pt x="78" y="824"/>
                  </a:lnTo>
                  <a:lnTo>
                    <a:pt x="78" y="819"/>
                  </a:lnTo>
                  <a:lnTo>
                    <a:pt x="79" y="817"/>
                  </a:lnTo>
                  <a:lnTo>
                    <a:pt x="80" y="815"/>
                  </a:lnTo>
                  <a:lnTo>
                    <a:pt x="82" y="813"/>
                  </a:lnTo>
                  <a:lnTo>
                    <a:pt x="84" y="812"/>
                  </a:lnTo>
                  <a:lnTo>
                    <a:pt x="89" y="812"/>
                  </a:lnTo>
                  <a:lnTo>
                    <a:pt x="92" y="813"/>
                  </a:lnTo>
                  <a:lnTo>
                    <a:pt x="93" y="815"/>
                  </a:lnTo>
                  <a:lnTo>
                    <a:pt x="95" y="817"/>
                  </a:lnTo>
                  <a:lnTo>
                    <a:pt x="95" y="819"/>
                  </a:lnTo>
                  <a:lnTo>
                    <a:pt x="95" y="824"/>
                  </a:lnTo>
                  <a:lnTo>
                    <a:pt x="95" y="826"/>
                  </a:lnTo>
                  <a:lnTo>
                    <a:pt x="93" y="828"/>
                  </a:lnTo>
                  <a:lnTo>
                    <a:pt x="92" y="830"/>
                  </a:lnTo>
                  <a:lnTo>
                    <a:pt x="88" y="833"/>
                  </a:lnTo>
                  <a:lnTo>
                    <a:pt x="75" y="842"/>
                  </a:lnTo>
                  <a:lnTo>
                    <a:pt x="71" y="846"/>
                  </a:lnTo>
                  <a:lnTo>
                    <a:pt x="69" y="850"/>
                  </a:lnTo>
                  <a:lnTo>
                    <a:pt x="67" y="853"/>
                  </a:lnTo>
                  <a:lnTo>
                    <a:pt x="66" y="857"/>
                  </a:lnTo>
                  <a:lnTo>
                    <a:pt x="65" y="863"/>
                  </a:lnTo>
                  <a:lnTo>
                    <a:pt x="108" y="863"/>
                  </a:lnTo>
                  <a:lnTo>
                    <a:pt x="108" y="852"/>
                  </a:lnTo>
                  <a:moveTo>
                    <a:pt x="112" y="1652"/>
                  </a:moveTo>
                  <a:lnTo>
                    <a:pt x="99" y="1652"/>
                  </a:lnTo>
                  <a:lnTo>
                    <a:pt x="99" y="1664"/>
                  </a:lnTo>
                  <a:lnTo>
                    <a:pt x="106" y="1664"/>
                  </a:lnTo>
                  <a:lnTo>
                    <a:pt x="106" y="1669"/>
                  </a:lnTo>
                  <a:lnTo>
                    <a:pt x="103" y="1673"/>
                  </a:lnTo>
                  <a:lnTo>
                    <a:pt x="99" y="1674"/>
                  </a:lnTo>
                  <a:lnTo>
                    <a:pt x="99" y="1678"/>
                  </a:lnTo>
                  <a:lnTo>
                    <a:pt x="108" y="1677"/>
                  </a:lnTo>
                  <a:lnTo>
                    <a:pt x="112" y="1671"/>
                  </a:lnTo>
                  <a:lnTo>
                    <a:pt x="112" y="1652"/>
                  </a:lnTo>
                  <a:moveTo>
                    <a:pt x="131" y="850"/>
                  </a:moveTo>
                  <a:lnTo>
                    <a:pt x="118" y="850"/>
                  </a:lnTo>
                  <a:lnTo>
                    <a:pt x="118" y="863"/>
                  </a:lnTo>
                  <a:lnTo>
                    <a:pt x="125" y="863"/>
                  </a:lnTo>
                  <a:lnTo>
                    <a:pt x="125" y="868"/>
                  </a:lnTo>
                  <a:lnTo>
                    <a:pt x="123" y="871"/>
                  </a:lnTo>
                  <a:lnTo>
                    <a:pt x="118" y="873"/>
                  </a:lnTo>
                  <a:lnTo>
                    <a:pt x="118" y="877"/>
                  </a:lnTo>
                  <a:lnTo>
                    <a:pt x="127" y="875"/>
                  </a:lnTo>
                  <a:lnTo>
                    <a:pt x="131" y="870"/>
                  </a:lnTo>
                  <a:lnTo>
                    <a:pt x="131" y="850"/>
                  </a:lnTo>
                  <a:moveTo>
                    <a:pt x="137" y="2"/>
                  </a:moveTo>
                  <a:lnTo>
                    <a:pt x="93" y="2"/>
                  </a:lnTo>
                  <a:lnTo>
                    <a:pt x="93" y="13"/>
                  </a:lnTo>
                  <a:lnTo>
                    <a:pt x="124" y="13"/>
                  </a:lnTo>
                  <a:lnTo>
                    <a:pt x="115" y="24"/>
                  </a:lnTo>
                  <a:lnTo>
                    <a:pt x="109" y="35"/>
                  </a:lnTo>
                  <a:lnTo>
                    <a:pt x="104" y="48"/>
                  </a:lnTo>
                  <a:lnTo>
                    <a:pt x="102" y="62"/>
                  </a:lnTo>
                  <a:lnTo>
                    <a:pt x="115" y="62"/>
                  </a:lnTo>
                  <a:lnTo>
                    <a:pt x="117" y="48"/>
                  </a:lnTo>
                  <a:lnTo>
                    <a:pt x="121" y="35"/>
                  </a:lnTo>
                  <a:lnTo>
                    <a:pt x="128" y="23"/>
                  </a:lnTo>
                  <a:lnTo>
                    <a:pt x="137" y="11"/>
                  </a:lnTo>
                  <a:lnTo>
                    <a:pt x="137" y="2"/>
                  </a:lnTo>
                  <a:moveTo>
                    <a:pt x="159" y="49"/>
                  </a:moveTo>
                  <a:lnTo>
                    <a:pt x="146" y="49"/>
                  </a:lnTo>
                  <a:lnTo>
                    <a:pt x="146" y="62"/>
                  </a:lnTo>
                  <a:lnTo>
                    <a:pt x="153" y="62"/>
                  </a:lnTo>
                  <a:lnTo>
                    <a:pt x="153" y="67"/>
                  </a:lnTo>
                  <a:lnTo>
                    <a:pt x="151" y="70"/>
                  </a:lnTo>
                  <a:lnTo>
                    <a:pt x="146" y="71"/>
                  </a:lnTo>
                  <a:lnTo>
                    <a:pt x="146" y="76"/>
                  </a:lnTo>
                  <a:lnTo>
                    <a:pt x="155" y="74"/>
                  </a:lnTo>
                  <a:lnTo>
                    <a:pt x="159" y="69"/>
                  </a:lnTo>
                  <a:lnTo>
                    <a:pt x="159" y="49"/>
                  </a:lnTo>
                  <a:moveTo>
                    <a:pt x="164" y="1645"/>
                  </a:moveTo>
                  <a:lnTo>
                    <a:pt x="164" y="1624"/>
                  </a:lnTo>
                  <a:lnTo>
                    <a:pt x="162" y="1616"/>
                  </a:lnTo>
                  <a:lnTo>
                    <a:pt x="160" y="1613"/>
                  </a:lnTo>
                  <a:lnTo>
                    <a:pt x="159" y="1611"/>
                  </a:lnTo>
                  <a:lnTo>
                    <a:pt x="155" y="1606"/>
                  </a:lnTo>
                  <a:lnTo>
                    <a:pt x="151" y="1604"/>
                  </a:lnTo>
                  <a:lnTo>
                    <a:pt x="151" y="1626"/>
                  </a:lnTo>
                  <a:lnTo>
                    <a:pt x="151" y="1642"/>
                  </a:lnTo>
                  <a:lnTo>
                    <a:pt x="151" y="1648"/>
                  </a:lnTo>
                  <a:lnTo>
                    <a:pt x="149" y="1651"/>
                  </a:lnTo>
                  <a:lnTo>
                    <a:pt x="148" y="1655"/>
                  </a:lnTo>
                  <a:lnTo>
                    <a:pt x="146" y="1656"/>
                  </a:lnTo>
                  <a:lnTo>
                    <a:pt x="139" y="1656"/>
                  </a:lnTo>
                  <a:lnTo>
                    <a:pt x="137" y="1655"/>
                  </a:lnTo>
                  <a:lnTo>
                    <a:pt x="135" y="1651"/>
                  </a:lnTo>
                  <a:lnTo>
                    <a:pt x="134" y="1648"/>
                  </a:lnTo>
                  <a:lnTo>
                    <a:pt x="134" y="1642"/>
                  </a:lnTo>
                  <a:lnTo>
                    <a:pt x="134" y="1626"/>
                  </a:lnTo>
                  <a:lnTo>
                    <a:pt x="134" y="1621"/>
                  </a:lnTo>
                  <a:lnTo>
                    <a:pt x="135" y="1618"/>
                  </a:lnTo>
                  <a:lnTo>
                    <a:pt x="137" y="1615"/>
                  </a:lnTo>
                  <a:lnTo>
                    <a:pt x="139" y="1613"/>
                  </a:lnTo>
                  <a:lnTo>
                    <a:pt x="146" y="1613"/>
                  </a:lnTo>
                  <a:lnTo>
                    <a:pt x="148" y="1615"/>
                  </a:lnTo>
                  <a:lnTo>
                    <a:pt x="151" y="1621"/>
                  </a:lnTo>
                  <a:lnTo>
                    <a:pt x="151" y="1626"/>
                  </a:lnTo>
                  <a:lnTo>
                    <a:pt x="151" y="1604"/>
                  </a:lnTo>
                  <a:lnTo>
                    <a:pt x="150" y="1604"/>
                  </a:lnTo>
                  <a:lnTo>
                    <a:pt x="135" y="1604"/>
                  </a:lnTo>
                  <a:lnTo>
                    <a:pt x="130" y="1606"/>
                  </a:lnTo>
                  <a:lnTo>
                    <a:pt x="123" y="1616"/>
                  </a:lnTo>
                  <a:lnTo>
                    <a:pt x="121" y="1624"/>
                  </a:lnTo>
                  <a:lnTo>
                    <a:pt x="121" y="1645"/>
                  </a:lnTo>
                  <a:lnTo>
                    <a:pt x="123" y="1653"/>
                  </a:lnTo>
                  <a:lnTo>
                    <a:pt x="126" y="1658"/>
                  </a:lnTo>
                  <a:lnTo>
                    <a:pt x="130" y="1663"/>
                  </a:lnTo>
                  <a:lnTo>
                    <a:pt x="135" y="1666"/>
                  </a:lnTo>
                  <a:lnTo>
                    <a:pt x="150" y="1666"/>
                  </a:lnTo>
                  <a:lnTo>
                    <a:pt x="155" y="1663"/>
                  </a:lnTo>
                  <a:lnTo>
                    <a:pt x="160" y="1656"/>
                  </a:lnTo>
                  <a:lnTo>
                    <a:pt x="162" y="1653"/>
                  </a:lnTo>
                  <a:lnTo>
                    <a:pt x="164" y="1645"/>
                  </a:lnTo>
                  <a:moveTo>
                    <a:pt x="184" y="803"/>
                  </a:moveTo>
                  <a:lnTo>
                    <a:pt x="140" y="803"/>
                  </a:lnTo>
                  <a:lnTo>
                    <a:pt x="140" y="814"/>
                  </a:lnTo>
                  <a:lnTo>
                    <a:pt x="171" y="814"/>
                  </a:lnTo>
                  <a:lnTo>
                    <a:pt x="162" y="825"/>
                  </a:lnTo>
                  <a:lnTo>
                    <a:pt x="155" y="837"/>
                  </a:lnTo>
                  <a:lnTo>
                    <a:pt x="151" y="849"/>
                  </a:lnTo>
                  <a:lnTo>
                    <a:pt x="149" y="863"/>
                  </a:lnTo>
                  <a:lnTo>
                    <a:pt x="161" y="863"/>
                  </a:lnTo>
                  <a:lnTo>
                    <a:pt x="163" y="849"/>
                  </a:lnTo>
                  <a:lnTo>
                    <a:pt x="168" y="836"/>
                  </a:lnTo>
                  <a:lnTo>
                    <a:pt x="175" y="824"/>
                  </a:lnTo>
                  <a:lnTo>
                    <a:pt x="184" y="813"/>
                  </a:lnTo>
                  <a:lnTo>
                    <a:pt x="184" y="803"/>
                  </a:lnTo>
                  <a:moveTo>
                    <a:pt x="211" y="49"/>
                  </a:moveTo>
                  <a:lnTo>
                    <a:pt x="211" y="41"/>
                  </a:lnTo>
                  <a:lnTo>
                    <a:pt x="210" y="39"/>
                  </a:lnTo>
                  <a:lnTo>
                    <a:pt x="209" y="37"/>
                  </a:lnTo>
                  <a:lnTo>
                    <a:pt x="209" y="35"/>
                  </a:lnTo>
                  <a:lnTo>
                    <a:pt x="208" y="34"/>
                  </a:lnTo>
                  <a:lnTo>
                    <a:pt x="207" y="33"/>
                  </a:lnTo>
                  <a:lnTo>
                    <a:pt x="206" y="32"/>
                  </a:lnTo>
                  <a:lnTo>
                    <a:pt x="205" y="31"/>
                  </a:lnTo>
                  <a:lnTo>
                    <a:pt x="204" y="31"/>
                  </a:lnTo>
                  <a:lnTo>
                    <a:pt x="203" y="30"/>
                  </a:lnTo>
                  <a:lnTo>
                    <a:pt x="202" y="30"/>
                  </a:lnTo>
                  <a:lnTo>
                    <a:pt x="201" y="30"/>
                  </a:lnTo>
                  <a:lnTo>
                    <a:pt x="201" y="29"/>
                  </a:lnTo>
                  <a:lnTo>
                    <a:pt x="206" y="27"/>
                  </a:lnTo>
                  <a:lnTo>
                    <a:pt x="208" y="23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8"/>
                  </a:lnTo>
                  <a:lnTo>
                    <a:pt x="203" y="6"/>
                  </a:lnTo>
                  <a:lnTo>
                    <a:pt x="200" y="3"/>
                  </a:lnTo>
                  <a:lnTo>
                    <a:pt x="195" y="1"/>
                  </a:lnTo>
                  <a:lnTo>
                    <a:pt x="183" y="1"/>
                  </a:lnTo>
                  <a:lnTo>
                    <a:pt x="178" y="3"/>
                  </a:lnTo>
                  <a:lnTo>
                    <a:pt x="174" y="6"/>
                  </a:lnTo>
                  <a:lnTo>
                    <a:pt x="171" y="10"/>
                  </a:lnTo>
                  <a:lnTo>
                    <a:pt x="169" y="14"/>
                  </a:lnTo>
                  <a:lnTo>
                    <a:pt x="169" y="20"/>
                  </a:lnTo>
                  <a:lnTo>
                    <a:pt x="180" y="20"/>
                  </a:lnTo>
                  <a:lnTo>
                    <a:pt x="180" y="17"/>
                  </a:lnTo>
                  <a:lnTo>
                    <a:pt x="181" y="15"/>
                  </a:lnTo>
                  <a:lnTo>
                    <a:pt x="183" y="13"/>
                  </a:lnTo>
                  <a:lnTo>
                    <a:pt x="184" y="11"/>
                  </a:lnTo>
                  <a:lnTo>
                    <a:pt x="186" y="11"/>
                  </a:lnTo>
                  <a:lnTo>
                    <a:pt x="191" y="11"/>
                  </a:lnTo>
                  <a:lnTo>
                    <a:pt x="193" y="11"/>
                  </a:lnTo>
                  <a:lnTo>
                    <a:pt x="195" y="13"/>
                  </a:lnTo>
                  <a:lnTo>
                    <a:pt x="196" y="14"/>
                  </a:lnTo>
                  <a:lnTo>
                    <a:pt x="196" y="16"/>
                  </a:lnTo>
                  <a:lnTo>
                    <a:pt x="196" y="21"/>
                  </a:lnTo>
                  <a:lnTo>
                    <a:pt x="196" y="23"/>
                  </a:lnTo>
                  <a:lnTo>
                    <a:pt x="194" y="25"/>
                  </a:lnTo>
                  <a:lnTo>
                    <a:pt x="193" y="26"/>
                  </a:lnTo>
                  <a:lnTo>
                    <a:pt x="190" y="26"/>
                  </a:lnTo>
                  <a:lnTo>
                    <a:pt x="184" y="26"/>
                  </a:lnTo>
                  <a:lnTo>
                    <a:pt x="184" y="35"/>
                  </a:lnTo>
                  <a:lnTo>
                    <a:pt x="190" y="35"/>
                  </a:lnTo>
                  <a:lnTo>
                    <a:pt x="193" y="36"/>
                  </a:lnTo>
                  <a:lnTo>
                    <a:pt x="195" y="37"/>
                  </a:lnTo>
                  <a:lnTo>
                    <a:pt x="197" y="38"/>
                  </a:lnTo>
                  <a:lnTo>
                    <a:pt x="198" y="41"/>
                  </a:lnTo>
                  <a:lnTo>
                    <a:pt x="198" y="47"/>
                  </a:lnTo>
                  <a:lnTo>
                    <a:pt x="197" y="49"/>
                  </a:lnTo>
                  <a:lnTo>
                    <a:pt x="195" y="51"/>
                  </a:lnTo>
                  <a:lnTo>
                    <a:pt x="194" y="53"/>
                  </a:lnTo>
                  <a:lnTo>
                    <a:pt x="192" y="54"/>
                  </a:lnTo>
                  <a:lnTo>
                    <a:pt x="186" y="54"/>
                  </a:lnTo>
                  <a:lnTo>
                    <a:pt x="184" y="53"/>
                  </a:lnTo>
                  <a:lnTo>
                    <a:pt x="181" y="49"/>
                  </a:lnTo>
                  <a:lnTo>
                    <a:pt x="180" y="47"/>
                  </a:lnTo>
                  <a:lnTo>
                    <a:pt x="180" y="43"/>
                  </a:lnTo>
                  <a:lnTo>
                    <a:pt x="168" y="43"/>
                  </a:lnTo>
                  <a:lnTo>
                    <a:pt x="168" y="50"/>
                  </a:lnTo>
                  <a:lnTo>
                    <a:pt x="170" y="55"/>
                  </a:lnTo>
                  <a:lnTo>
                    <a:pt x="174" y="58"/>
                  </a:lnTo>
                  <a:lnTo>
                    <a:pt x="178" y="62"/>
                  </a:lnTo>
                  <a:lnTo>
                    <a:pt x="183" y="63"/>
                  </a:lnTo>
                  <a:lnTo>
                    <a:pt x="196" y="63"/>
                  </a:lnTo>
                  <a:lnTo>
                    <a:pt x="201" y="61"/>
                  </a:lnTo>
                  <a:lnTo>
                    <a:pt x="205" y="58"/>
                  </a:lnTo>
                  <a:lnTo>
                    <a:pt x="209" y="54"/>
                  </a:lnTo>
                  <a:lnTo>
                    <a:pt x="211" y="49"/>
                  </a:lnTo>
                  <a:moveTo>
                    <a:pt x="213" y="1643"/>
                  </a:moveTo>
                  <a:lnTo>
                    <a:pt x="213" y="1641"/>
                  </a:lnTo>
                  <a:lnTo>
                    <a:pt x="212" y="1638"/>
                  </a:lnTo>
                  <a:lnTo>
                    <a:pt x="211" y="1637"/>
                  </a:lnTo>
                  <a:lnTo>
                    <a:pt x="210" y="1635"/>
                  </a:lnTo>
                  <a:lnTo>
                    <a:pt x="209" y="1634"/>
                  </a:lnTo>
                  <a:lnTo>
                    <a:pt x="208" y="1634"/>
                  </a:lnTo>
                  <a:lnTo>
                    <a:pt x="205" y="1633"/>
                  </a:lnTo>
                  <a:lnTo>
                    <a:pt x="205" y="1632"/>
                  </a:lnTo>
                  <a:lnTo>
                    <a:pt x="204" y="1632"/>
                  </a:lnTo>
                  <a:lnTo>
                    <a:pt x="209" y="1629"/>
                  </a:lnTo>
                  <a:lnTo>
                    <a:pt x="211" y="1626"/>
                  </a:lnTo>
                  <a:lnTo>
                    <a:pt x="212" y="1615"/>
                  </a:lnTo>
                  <a:lnTo>
                    <a:pt x="211" y="1613"/>
                  </a:lnTo>
                  <a:lnTo>
                    <a:pt x="210" y="1611"/>
                  </a:lnTo>
                  <a:lnTo>
                    <a:pt x="203" y="1605"/>
                  </a:lnTo>
                  <a:lnTo>
                    <a:pt x="198" y="1604"/>
                  </a:lnTo>
                  <a:lnTo>
                    <a:pt x="186" y="1604"/>
                  </a:lnTo>
                  <a:lnTo>
                    <a:pt x="181" y="1605"/>
                  </a:lnTo>
                  <a:lnTo>
                    <a:pt x="177" y="1609"/>
                  </a:lnTo>
                  <a:lnTo>
                    <a:pt x="174" y="1612"/>
                  </a:lnTo>
                  <a:lnTo>
                    <a:pt x="172" y="1617"/>
                  </a:lnTo>
                  <a:lnTo>
                    <a:pt x="172" y="1623"/>
                  </a:lnTo>
                  <a:lnTo>
                    <a:pt x="183" y="1623"/>
                  </a:lnTo>
                  <a:lnTo>
                    <a:pt x="183" y="1620"/>
                  </a:lnTo>
                  <a:lnTo>
                    <a:pt x="184" y="1617"/>
                  </a:lnTo>
                  <a:lnTo>
                    <a:pt x="186" y="1615"/>
                  </a:lnTo>
                  <a:lnTo>
                    <a:pt x="187" y="1614"/>
                  </a:lnTo>
                  <a:lnTo>
                    <a:pt x="189" y="1613"/>
                  </a:lnTo>
                  <a:lnTo>
                    <a:pt x="194" y="1613"/>
                  </a:lnTo>
                  <a:lnTo>
                    <a:pt x="196" y="1614"/>
                  </a:lnTo>
                  <a:lnTo>
                    <a:pt x="198" y="1616"/>
                  </a:lnTo>
                  <a:lnTo>
                    <a:pt x="199" y="1617"/>
                  </a:lnTo>
                  <a:lnTo>
                    <a:pt x="199" y="1619"/>
                  </a:lnTo>
                  <a:lnTo>
                    <a:pt x="199" y="1624"/>
                  </a:lnTo>
                  <a:lnTo>
                    <a:pt x="199" y="1626"/>
                  </a:lnTo>
                  <a:lnTo>
                    <a:pt x="197" y="1627"/>
                  </a:lnTo>
                  <a:lnTo>
                    <a:pt x="196" y="1628"/>
                  </a:lnTo>
                  <a:lnTo>
                    <a:pt x="193" y="1629"/>
                  </a:lnTo>
                  <a:lnTo>
                    <a:pt x="187" y="1629"/>
                  </a:lnTo>
                  <a:lnTo>
                    <a:pt x="187" y="1638"/>
                  </a:lnTo>
                  <a:lnTo>
                    <a:pt x="193" y="1638"/>
                  </a:lnTo>
                  <a:lnTo>
                    <a:pt x="196" y="1638"/>
                  </a:lnTo>
                  <a:lnTo>
                    <a:pt x="198" y="1640"/>
                  </a:lnTo>
                  <a:lnTo>
                    <a:pt x="200" y="1641"/>
                  </a:lnTo>
                  <a:lnTo>
                    <a:pt x="201" y="1643"/>
                  </a:lnTo>
                  <a:lnTo>
                    <a:pt x="201" y="1649"/>
                  </a:lnTo>
                  <a:lnTo>
                    <a:pt x="200" y="1652"/>
                  </a:lnTo>
                  <a:lnTo>
                    <a:pt x="197" y="1655"/>
                  </a:lnTo>
                  <a:lnTo>
                    <a:pt x="195" y="1656"/>
                  </a:lnTo>
                  <a:lnTo>
                    <a:pt x="189" y="1656"/>
                  </a:lnTo>
                  <a:lnTo>
                    <a:pt x="187" y="1655"/>
                  </a:lnTo>
                  <a:lnTo>
                    <a:pt x="185" y="1653"/>
                  </a:lnTo>
                  <a:lnTo>
                    <a:pt x="183" y="1652"/>
                  </a:lnTo>
                  <a:lnTo>
                    <a:pt x="183" y="1649"/>
                  </a:lnTo>
                  <a:lnTo>
                    <a:pt x="183" y="1645"/>
                  </a:lnTo>
                  <a:lnTo>
                    <a:pt x="171" y="1645"/>
                  </a:lnTo>
                  <a:lnTo>
                    <a:pt x="171" y="1652"/>
                  </a:lnTo>
                  <a:lnTo>
                    <a:pt x="173" y="1657"/>
                  </a:lnTo>
                  <a:lnTo>
                    <a:pt x="181" y="1664"/>
                  </a:lnTo>
                  <a:lnTo>
                    <a:pt x="186" y="1666"/>
                  </a:lnTo>
                  <a:lnTo>
                    <a:pt x="199" y="1666"/>
                  </a:lnTo>
                  <a:lnTo>
                    <a:pt x="204" y="1664"/>
                  </a:lnTo>
                  <a:lnTo>
                    <a:pt x="208" y="1660"/>
                  </a:lnTo>
                  <a:lnTo>
                    <a:pt x="212" y="1657"/>
                  </a:lnTo>
                  <a:lnTo>
                    <a:pt x="212" y="1656"/>
                  </a:lnTo>
                  <a:lnTo>
                    <a:pt x="213" y="1652"/>
                  </a:lnTo>
                  <a:lnTo>
                    <a:pt x="213" y="1643"/>
                  </a:lnTo>
                  <a:moveTo>
                    <a:pt x="232" y="852"/>
                  </a:moveTo>
                  <a:lnTo>
                    <a:pt x="206" y="852"/>
                  </a:lnTo>
                  <a:lnTo>
                    <a:pt x="206" y="851"/>
                  </a:lnTo>
                  <a:lnTo>
                    <a:pt x="208" y="850"/>
                  </a:lnTo>
                  <a:lnTo>
                    <a:pt x="210" y="848"/>
                  </a:lnTo>
                  <a:lnTo>
                    <a:pt x="215" y="844"/>
                  </a:lnTo>
                  <a:lnTo>
                    <a:pt x="225" y="838"/>
                  </a:lnTo>
                  <a:lnTo>
                    <a:pt x="228" y="834"/>
                  </a:lnTo>
                  <a:lnTo>
                    <a:pt x="231" y="828"/>
                  </a:lnTo>
                  <a:lnTo>
                    <a:pt x="232" y="825"/>
                  </a:lnTo>
                  <a:lnTo>
                    <a:pt x="232" y="816"/>
                  </a:lnTo>
                  <a:lnTo>
                    <a:pt x="231" y="812"/>
                  </a:lnTo>
                  <a:lnTo>
                    <a:pt x="230" y="811"/>
                  </a:lnTo>
                  <a:lnTo>
                    <a:pt x="223" y="804"/>
                  </a:lnTo>
                  <a:lnTo>
                    <a:pt x="217" y="802"/>
                  </a:lnTo>
                  <a:lnTo>
                    <a:pt x="205" y="802"/>
                  </a:lnTo>
                  <a:lnTo>
                    <a:pt x="200" y="804"/>
                  </a:lnTo>
                  <a:lnTo>
                    <a:pt x="193" y="811"/>
                  </a:lnTo>
                  <a:lnTo>
                    <a:pt x="191" y="817"/>
                  </a:lnTo>
                  <a:lnTo>
                    <a:pt x="191" y="824"/>
                  </a:lnTo>
                  <a:lnTo>
                    <a:pt x="203" y="824"/>
                  </a:lnTo>
                  <a:lnTo>
                    <a:pt x="203" y="819"/>
                  </a:lnTo>
                  <a:lnTo>
                    <a:pt x="203" y="817"/>
                  </a:lnTo>
                  <a:lnTo>
                    <a:pt x="205" y="815"/>
                  </a:lnTo>
                  <a:lnTo>
                    <a:pt x="207" y="813"/>
                  </a:lnTo>
                  <a:lnTo>
                    <a:pt x="209" y="812"/>
                  </a:lnTo>
                  <a:lnTo>
                    <a:pt x="214" y="812"/>
                  </a:lnTo>
                  <a:lnTo>
                    <a:pt x="216" y="813"/>
                  </a:lnTo>
                  <a:lnTo>
                    <a:pt x="218" y="815"/>
                  </a:lnTo>
                  <a:lnTo>
                    <a:pt x="219" y="817"/>
                  </a:lnTo>
                  <a:lnTo>
                    <a:pt x="220" y="819"/>
                  </a:lnTo>
                  <a:lnTo>
                    <a:pt x="220" y="824"/>
                  </a:lnTo>
                  <a:lnTo>
                    <a:pt x="219" y="826"/>
                  </a:lnTo>
                  <a:lnTo>
                    <a:pt x="218" y="828"/>
                  </a:lnTo>
                  <a:lnTo>
                    <a:pt x="216" y="830"/>
                  </a:lnTo>
                  <a:lnTo>
                    <a:pt x="212" y="833"/>
                  </a:lnTo>
                  <a:lnTo>
                    <a:pt x="200" y="842"/>
                  </a:lnTo>
                  <a:lnTo>
                    <a:pt x="196" y="846"/>
                  </a:lnTo>
                  <a:lnTo>
                    <a:pt x="191" y="853"/>
                  </a:lnTo>
                  <a:lnTo>
                    <a:pt x="190" y="857"/>
                  </a:lnTo>
                  <a:lnTo>
                    <a:pt x="190" y="863"/>
                  </a:lnTo>
                  <a:lnTo>
                    <a:pt x="232" y="863"/>
                  </a:lnTo>
                  <a:lnTo>
                    <a:pt x="232" y="852"/>
                  </a:lnTo>
                  <a:moveTo>
                    <a:pt x="262" y="39"/>
                  </a:moveTo>
                  <a:lnTo>
                    <a:pt x="255" y="39"/>
                  </a:lnTo>
                  <a:lnTo>
                    <a:pt x="255" y="13"/>
                  </a:lnTo>
                  <a:lnTo>
                    <a:pt x="255" y="1"/>
                  </a:lnTo>
                  <a:lnTo>
                    <a:pt x="243" y="1"/>
                  </a:lnTo>
                  <a:lnTo>
                    <a:pt x="243" y="13"/>
                  </a:lnTo>
                  <a:lnTo>
                    <a:pt x="243" y="23"/>
                  </a:lnTo>
                  <a:lnTo>
                    <a:pt x="243" y="39"/>
                  </a:lnTo>
                  <a:lnTo>
                    <a:pt x="227" y="39"/>
                  </a:lnTo>
                  <a:lnTo>
                    <a:pt x="243" y="13"/>
                  </a:lnTo>
                  <a:lnTo>
                    <a:pt x="243" y="1"/>
                  </a:lnTo>
                  <a:lnTo>
                    <a:pt x="241" y="1"/>
                  </a:lnTo>
                  <a:lnTo>
                    <a:pt x="218" y="38"/>
                  </a:lnTo>
                  <a:lnTo>
                    <a:pt x="218" y="48"/>
                  </a:lnTo>
                  <a:lnTo>
                    <a:pt x="243" y="48"/>
                  </a:lnTo>
                  <a:lnTo>
                    <a:pt x="243" y="62"/>
                  </a:lnTo>
                  <a:lnTo>
                    <a:pt x="255" y="62"/>
                  </a:lnTo>
                  <a:lnTo>
                    <a:pt x="255" y="48"/>
                  </a:lnTo>
                  <a:lnTo>
                    <a:pt x="262" y="48"/>
                  </a:lnTo>
                  <a:lnTo>
                    <a:pt x="262" y="39"/>
                  </a:lnTo>
                  <a:moveTo>
                    <a:pt x="266" y="1664"/>
                  </a:moveTo>
                  <a:lnTo>
                    <a:pt x="266" y="1628"/>
                  </a:lnTo>
                  <a:lnTo>
                    <a:pt x="264" y="1625"/>
                  </a:lnTo>
                  <a:lnTo>
                    <a:pt x="261" y="1622"/>
                  </a:lnTo>
                  <a:lnTo>
                    <a:pt x="258" y="1619"/>
                  </a:lnTo>
                  <a:lnTo>
                    <a:pt x="255" y="1618"/>
                  </a:lnTo>
                  <a:lnTo>
                    <a:pt x="243" y="1618"/>
                  </a:lnTo>
                  <a:lnTo>
                    <a:pt x="239" y="1620"/>
                  </a:lnTo>
                  <a:lnTo>
                    <a:pt x="236" y="1625"/>
                  </a:lnTo>
                  <a:lnTo>
                    <a:pt x="236" y="1603"/>
                  </a:lnTo>
                  <a:lnTo>
                    <a:pt x="224" y="1603"/>
                  </a:lnTo>
                  <a:lnTo>
                    <a:pt x="224" y="1664"/>
                  </a:lnTo>
                  <a:lnTo>
                    <a:pt x="236" y="1664"/>
                  </a:lnTo>
                  <a:lnTo>
                    <a:pt x="236" y="1635"/>
                  </a:lnTo>
                  <a:lnTo>
                    <a:pt x="237" y="1633"/>
                  </a:lnTo>
                  <a:lnTo>
                    <a:pt x="240" y="1629"/>
                  </a:lnTo>
                  <a:lnTo>
                    <a:pt x="243" y="1628"/>
                  </a:lnTo>
                  <a:lnTo>
                    <a:pt x="248" y="1628"/>
                  </a:lnTo>
                  <a:lnTo>
                    <a:pt x="250" y="1628"/>
                  </a:lnTo>
                  <a:lnTo>
                    <a:pt x="253" y="1631"/>
                  </a:lnTo>
                  <a:lnTo>
                    <a:pt x="253" y="1633"/>
                  </a:lnTo>
                  <a:lnTo>
                    <a:pt x="254" y="1664"/>
                  </a:lnTo>
                  <a:lnTo>
                    <a:pt x="266" y="1664"/>
                  </a:lnTo>
                  <a:moveTo>
                    <a:pt x="285" y="863"/>
                  </a:moveTo>
                  <a:lnTo>
                    <a:pt x="285" y="826"/>
                  </a:lnTo>
                  <a:lnTo>
                    <a:pt x="284" y="823"/>
                  </a:lnTo>
                  <a:lnTo>
                    <a:pt x="281" y="820"/>
                  </a:lnTo>
                  <a:lnTo>
                    <a:pt x="278" y="818"/>
                  </a:lnTo>
                  <a:lnTo>
                    <a:pt x="274" y="816"/>
                  </a:lnTo>
                  <a:lnTo>
                    <a:pt x="263" y="816"/>
                  </a:lnTo>
                  <a:lnTo>
                    <a:pt x="258" y="819"/>
                  </a:lnTo>
                  <a:lnTo>
                    <a:pt x="256" y="823"/>
                  </a:lnTo>
                  <a:lnTo>
                    <a:pt x="255" y="823"/>
                  </a:lnTo>
                  <a:lnTo>
                    <a:pt x="255" y="802"/>
                  </a:lnTo>
                  <a:lnTo>
                    <a:pt x="243" y="802"/>
                  </a:lnTo>
                  <a:lnTo>
                    <a:pt x="243" y="863"/>
                  </a:lnTo>
                  <a:lnTo>
                    <a:pt x="255" y="863"/>
                  </a:lnTo>
                  <a:lnTo>
                    <a:pt x="255" y="834"/>
                  </a:lnTo>
                  <a:lnTo>
                    <a:pt x="256" y="831"/>
                  </a:lnTo>
                  <a:lnTo>
                    <a:pt x="260" y="827"/>
                  </a:lnTo>
                  <a:lnTo>
                    <a:pt x="262" y="826"/>
                  </a:lnTo>
                  <a:lnTo>
                    <a:pt x="268" y="826"/>
                  </a:lnTo>
                  <a:lnTo>
                    <a:pt x="270" y="827"/>
                  </a:lnTo>
                  <a:lnTo>
                    <a:pt x="271" y="828"/>
                  </a:lnTo>
                  <a:lnTo>
                    <a:pt x="272" y="830"/>
                  </a:lnTo>
                  <a:lnTo>
                    <a:pt x="273" y="831"/>
                  </a:lnTo>
                  <a:lnTo>
                    <a:pt x="273" y="863"/>
                  </a:lnTo>
                  <a:lnTo>
                    <a:pt x="285" y="863"/>
                  </a:lnTo>
                  <a:moveTo>
                    <a:pt x="313" y="62"/>
                  </a:moveTo>
                  <a:lnTo>
                    <a:pt x="313" y="25"/>
                  </a:lnTo>
                  <a:lnTo>
                    <a:pt x="312" y="22"/>
                  </a:lnTo>
                  <a:lnTo>
                    <a:pt x="306" y="16"/>
                  </a:lnTo>
                  <a:lnTo>
                    <a:pt x="302" y="15"/>
                  </a:lnTo>
                  <a:lnTo>
                    <a:pt x="291" y="15"/>
                  </a:lnTo>
                  <a:lnTo>
                    <a:pt x="286" y="17"/>
                  </a:lnTo>
                  <a:lnTo>
                    <a:pt x="283" y="22"/>
                  </a:lnTo>
                  <a:lnTo>
                    <a:pt x="283" y="0"/>
                  </a:lnTo>
                  <a:lnTo>
                    <a:pt x="271" y="0"/>
                  </a:lnTo>
                  <a:lnTo>
                    <a:pt x="271" y="62"/>
                  </a:lnTo>
                  <a:lnTo>
                    <a:pt x="283" y="62"/>
                  </a:lnTo>
                  <a:lnTo>
                    <a:pt x="283" y="32"/>
                  </a:lnTo>
                  <a:lnTo>
                    <a:pt x="284" y="30"/>
                  </a:lnTo>
                  <a:lnTo>
                    <a:pt x="288" y="26"/>
                  </a:lnTo>
                  <a:lnTo>
                    <a:pt x="290" y="25"/>
                  </a:lnTo>
                  <a:lnTo>
                    <a:pt x="296" y="25"/>
                  </a:lnTo>
                  <a:lnTo>
                    <a:pt x="298" y="26"/>
                  </a:lnTo>
                  <a:lnTo>
                    <a:pt x="299" y="27"/>
                  </a:lnTo>
                  <a:lnTo>
                    <a:pt x="300" y="28"/>
                  </a:lnTo>
                  <a:lnTo>
                    <a:pt x="301" y="30"/>
                  </a:lnTo>
                  <a:lnTo>
                    <a:pt x="301" y="62"/>
                  </a:lnTo>
                  <a:lnTo>
                    <a:pt x="313" y="62"/>
                  </a:lnTo>
                  <a:moveTo>
                    <a:pt x="318" y="1662"/>
                  </a:moveTo>
                  <a:lnTo>
                    <a:pt x="317" y="1662"/>
                  </a:lnTo>
                  <a:lnTo>
                    <a:pt x="317" y="1661"/>
                  </a:lnTo>
                  <a:lnTo>
                    <a:pt x="316" y="1660"/>
                  </a:lnTo>
                  <a:lnTo>
                    <a:pt x="316" y="1659"/>
                  </a:lnTo>
                  <a:lnTo>
                    <a:pt x="316" y="1657"/>
                  </a:lnTo>
                  <a:lnTo>
                    <a:pt x="316" y="1642"/>
                  </a:lnTo>
                  <a:lnTo>
                    <a:pt x="316" y="1627"/>
                  </a:lnTo>
                  <a:lnTo>
                    <a:pt x="316" y="1626"/>
                  </a:lnTo>
                  <a:lnTo>
                    <a:pt x="314" y="1623"/>
                  </a:lnTo>
                  <a:lnTo>
                    <a:pt x="310" y="1621"/>
                  </a:lnTo>
                  <a:lnTo>
                    <a:pt x="307" y="1619"/>
                  </a:lnTo>
                  <a:lnTo>
                    <a:pt x="302" y="1618"/>
                  </a:lnTo>
                  <a:lnTo>
                    <a:pt x="289" y="1618"/>
                  </a:lnTo>
                  <a:lnTo>
                    <a:pt x="284" y="1619"/>
                  </a:lnTo>
                  <a:lnTo>
                    <a:pt x="278" y="1624"/>
                  </a:lnTo>
                  <a:lnTo>
                    <a:pt x="276" y="1628"/>
                  </a:lnTo>
                  <a:lnTo>
                    <a:pt x="275" y="1633"/>
                  </a:lnTo>
                  <a:lnTo>
                    <a:pt x="287" y="1633"/>
                  </a:lnTo>
                  <a:lnTo>
                    <a:pt x="287" y="1631"/>
                  </a:lnTo>
                  <a:lnTo>
                    <a:pt x="288" y="1630"/>
                  </a:lnTo>
                  <a:lnTo>
                    <a:pt x="291" y="1628"/>
                  </a:lnTo>
                  <a:lnTo>
                    <a:pt x="293" y="1627"/>
                  </a:lnTo>
                  <a:lnTo>
                    <a:pt x="298" y="1627"/>
                  </a:lnTo>
                  <a:lnTo>
                    <a:pt x="300" y="1628"/>
                  </a:lnTo>
                  <a:lnTo>
                    <a:pt x="303" y="1629"/>
                  </a:lnTo>
                  <a:lnTo>
                    <a:pt x="304" y="1631"/>
                  </a:lnTo>
                  <a:lnTo>
                    <a:pt x="304" y="1642"/>
                  </a:lnTo>
                  <a:lnTo>
                    <a:pt x="304" y="1650"/>
                  </a:lnTo>
                  <a:lnTo>
                    <a:pt x="302" y="1653"/>
                  </a:lnTo>
                  <a:lnTo>
                    <a:pt x="298" y="1656"/>
                  </a:lnTo>
                  <a:lnTo>
                    <a:pt x="295" y="1657"/>
                  </a:lnTo>
                  <a:lnTo>
                    <a:pt x="290" y="1657"/>
                  </a:lnTo>
                  <a:lnTo>
                    <a:pt x="289" y="1656"/>
                  </a:lnTo>
                  <a:lnTo>
                    <a:pt x="287" y="1654"/>
                  </a:lnTo>
                  <a:lnTo>
                    <a:pt x="286" y="1653"/>
                  </a:lnTo>
                  <a:lnTo>
                    <a:pt x="286" y="1649"/>
                  </a:lnTo>
                  <a:lnTo>
                    <a:pt x="287" y="1648"/>
                  </a:lnTo>
                  <a:lnTo>
                    <a:pt x="288" y="1647"/>
                  </a:lnTo>
                  <a:lnTo>
                    <a:pt x="289" y="1646"/>
                  </a:lnTo>
                  <a:lnTo>
                    <a:pt x="291" y="1645"/>
                  </a:lnTo>
                  <a:lnTo>
                    <a:pt x="295" y="1645"/>
                  </a:lnTo>
                  <a:lnTo>
                    <a:pt x="299" y="1644"/>
                  </a:lnTo>
                  <a:lnTo>
                    <a:pt x="302" y="1643"/>
                  </a:lnTo>
                  <a:lnTo>
                    <a:pt x="304" y="1642"/>
                  </a:lnTo>
                  <a:lnTo>
                    <a:pt x="304" y="1631"/>
                  </a:lnTo>
                  <a:lnTo>
                    <a:pt x="304" y="1633"/>
                  </a:lnTo>
                  <a:lnTo>
                    <a:pt x="303" y="1634"/>
                  </a:lnTo>
                  <a:lnTo>
                    <a:pt x="303" y="1635"/>
                  </a:lnTo>
                  <a:lnTo>
                    <a:pt x="302" y="1635"/>
                  </a:lnTo>
                  <a:lnTo>
                    <a:pt x="301" y="1636"/>
                  </a:lnTo>
                  <a:lnTo>
                    <a:pt x="288" y="1638"/>
                  </a:lnTo>
                  <a:lnTo>
                    <a:pt x="283" y="1638"/>
                  </a:lnTo>
                  <a:lnTo>
                    <a:pt x="280" y="1640"/>
                  </a:lnTo>
                  <a:lnTo>
                    <a:pt x="277" y="1642"/>
                  </a:lnTo>
                  <a:lnTo>
                    <a:pt x="275" y="1645"/>
                  </a:lnTo>
                  <a:lnTo>
                    <a:pt x="274" y="1648"/>
                  </a:lnTo>
                  <a:lnTo>
                    <a:pt x="274" y="1656"/>
                  </a:lnTo>
                  <a:lnTo>
                    <a:pt x="275" y="1659"/>
                  </a:lnTo>
                  <a:lnTo>
                    <a:pt x="280" y="1664"/>
                  </a:lnTo>
                  <a:lnTo>
                    <a:pt x="284" y="1665"/>
                  </a:lnTo>
                  <a:lnTo>
                    <a:pt x="295" y="1665"/>
                  </a:lnTo>
                  <a:lnTo>
                    <a:pt x="300" y="1663"/>
                  </a:lnTo>
                  <a:lnTo>
                    <a:pt x="304" y="1659"/>
                  </a:lnTo>
                  <a:lnTo>
                    <a:pt x="304" y="1660"/>
                  </a:lnTo>
                  <a:lnTo>
                    <a:pt x="304" y="1661"/>
                  </a:lnTo>
                  <a:lnTo>
                    <a:pt x="305" y="1662"/>
                  </a:lnTo>
                  <a:lnTo>
                    <a:pt x="305" y="1664"/>
                  </a:lnTo>
                  <a:lnTo>
                    <a:pt x="318" y="1664"/>
                  </a:lnTo>
                  <a:lnTo>
                    <a:pt x="318" y="1662"/>
                  </a:lnTo>
                  <a:moveTo>
                    <a:pt x="338" y="861"/>
                  </a:moveTo>
                  <a:lnTo>
                    <a:pt x="337" y="861"/>
                  </a:lnTo>
                  <a:lnTo>
                    <a:pt x="336" y="860"/>
                  </a:lnTo>
                  <a:lnTo>
                    <a:pt x="335" y="859"/>
                  </a:lnTo>
                  <a:lnTo>
                    <a:pt x="335" y="857"/>
                  </a:lnTo>
                  <a:lnTo>
                    <a:pt x="335" y="856"/>
                  </a:lnTo>
                  <a:lnTo>
                    <a:pt x="335" y="855"/>
                  </a:lnTo>
                  <a:lnTo>
                    <a:pt x="335" y="841"/>
                  </a:lnTo>
                  <a:lnTo>
                    <a:pt x="335" y="826"/>
                  </a:lnTo>
                  <a:lnTo>
                    <a:pt x="335" y="825"/>
                  </a:lnTo>
                  <a:lnTo>
                    <a:pt x="333" y="822"/>
                  </a:lnTo>
                  <a:lnTo>
                    <a:pt x="326" y="817"/>
                  </a:lnTo>
                  <a:lnTo>
                    <a:pt x="322" y="816"/>
                  </a:lnTo>
                  <a:lnTo>
                    <a:pt x="309" y="816"/>
                  </a:lnTo>
                  <a:lnTo>
                    <a:pt x="304" y="818"/>
                  </a:lnTo>
                  <a:lnTo>
                    <a:pt x="300" y="820"/>
                  </a:lnTo>
                  <a:lnTo>
                    <a:pt x="297" y="823"/>
                  </a:lnTo>
                  <a:lnTo>
                    <a:pt x="295" y="827"/>
                  </a:lnTo>
                  <a:lnTo>
                    <a:pt x="295" y="832"/>
                  </a:lnTo>
                  <a:lnTo>
                    <a:pt x="306" y="832"/>
                  </a:lnTo>
                  <a:lnTo>
                    <a:pt x="307" y="830"/>
                  </a:lnTo>
                  <a:lnTo>
                    <a:pt x="308" y="828"/>
                  </a:lnTo>
                  <a:lnTo>
                    <a:pt x="310" y="826"/>
                  </a:lnTo>
                  <a:lnTo>
                    <a:pt x="312" y="826"/>
                  </a:lnTo>
                  <a:lnTo>
                    <a:pt x="318" y="826"/>
                  </a:lnTo>
                  <a:lnTo>
                    <a:pt x="320" y="826"/>
                  </a:lnTo>
                  <a:lnTo>
                    <a:pt x="322" y="828"/>
                  </a:lnTo>
                  <a:lnTo>
                    <a:pt x="323" y="829"/>
                  </a:lnTo>
                  <a:lnTo>
                    <a:pt x="323" y="841"/>
                  </a:lnTo>
                  <a:lnTo>
                    <a:pt x="323" y="849"/>
                  </a:lnTo>
                  <a:lnTo>
                    <a:pt x="322" y="851"/>
                  </a:lnTo>
                  <a:lnTo>
                    <a:pt x="317" y="855"/>
                  </a:lnTo>
                  <a:lnTo>
                    <a:pt x="315" y="855"/>
                  </a:lnTo>
                  <a:lnTo>
                    <a:pt x="310" y="855"/>
                  </a:lnTo>
                  <a:lnTo>
                    <a:pt x="308" y="855"/>
                  </a:lnTo>
                  <a:lnTo>
                    <a:pt x="307" y="854"/>
                  </a:lnTo>
                  <a:lnTo>
                    <a:pt x="306" y="853"/>
                  </a:lnTo>
                  <a:lnTo>
                    <a:pt x="305" y="852"/>
                  </a:lnTo>
                  <a:lnTo>
                    <a:pt x="305" y="848"/>
                  </a:lnTo>
                  <a:lnTo>
                    <a:pt x="306" y="847"/>
                  </a:lnTo>
                  <a:lnTo>
                    <a:pt x="307" y="846"/>
                  </a:lnTo>
                  <a:lnTo>
                    <a:pt x="308" y="845"/>
                  </a:lnTo>
                  <a:lnTo>
                    <a:pt x="311" y="844"/>
                  </a:lnTo>
                  <a:lnTo>
                    <a:pt x="314" y="843"/>
                  </a:lnTo>
                  <a:lnTo>
                    <a:pt x="319" y="843"/>
                  </a:lnTo>
                  <a:lnTo>
                    <a:pt x="321" y="842"/>
                  </a:lnTo>
                  <a:lnTo>
                    <a:pt x="323" y="841"/>
                  </a:lnTo>
                  <a:lnTo>
                    <a:pt x="323" y="829"/>
                  </a:lnTo>
                  <a:lnTo>
                    <a:pt x="323" y="832"/>
                  </a:lnTo>
                  <a:lnTo>
                    <a:pt x="323" y="833"/>
                  </a:lnTo>
                  <a:lnTo>
                    <a:pt x="321" y="834"/>
                  </a:lnTo>
                  <a:lnTo>
                    <a:pt x="320" y="835"/>
                  </a:lnTo>
                  <a:lnTo>
                    <a:pt x="319" y="835"/>
                  </a:lnTo>
                  <a:lnTo>
                    <a:pt x="302" y="837"/>
                  </a:lnTo>
                  <a:lnTo>
                    <a:pt x="299" y="839"/>
                  </a:lnTo>
                  <a:lnTo>
                    <a:pt x="294" y="844"/>
                  </a:lnTo>
                  <a:lnTo>
                    <a:pt x="293" y="847"/>
                  </a:lnTo>
                  <a:lnTo>
                    <a:pt x="293" y="855"/>
                  </a:lnTo>
                  <a:lnTo>
                    <a:pt x="294" y="858"/>
                  </a:lnTo>
                  <a:lnTo>
                    <a:pt x="297" y="860"/>
                  </a:lnTo>
                  <a:lnTo>
                    <a:pt x="300" y="863"/>
                  </a:lnTo>
                  <a:lnTo>
                    <a:pt x="303" y="864"/>
                  </a:lnTo>
                  <a:lnTo>
                    <a:pt x="314" y="864"/>
                  </a:lnTo>
                  <a:lnTo>
                    <a:pt x="319" y="862"/>
                  </a:lnTo>
                  <a:lnTo>
                    <a:pt x="323" y="857"/>
                  </a:lnTo>
                  <a:lnTo>
                    <a:pt x="323" y="859"/>
                  </a:lnTo>
                  <a:lnTo>
                    <a:pt x="324" y="860"/>
                  </a:lnTo>
                  <a:lnTo>
                    <a:pt x="324" y="861"/>
                  </a:lnTo>
                  <a:lnTo>
                    <a:pt x="324" y="863"/>
                  </a:lnTo>
                  <a:lnTo>
                    <a:pt x="338" y="863"/>
                  </a:lnTo>
                  <a:lnTo>
                    <a:pt x="338" y="861"/>
                  </a:lnTo>
                  <a:moveTo>
                    <a:pt x="365" y="60"/>
                  </a:moveTo>
                  <a:lnTo>
                    <a:pt x="365" y="59"/>
                  </a:lnTo>
                  <a:lnTo>
                    <a:pt x="364" y="59"/>
                  </a:lnTo>
                  <a:lnTo>
                    <a:pt x="363" y="57"/>
                  </a:lnTo>
                  <a:lnTo>
                    <a:pt x="363" y="56"/>
                  </a:lnTo>
                  <a:lnTo>
                    <a:pt x="363" y="54"/>
                  </a:lnTo>
                  <a:lnTo>
                    <a:pt x="363" y="40"/>
                  </a:lnTo>
                  <a:lnTo>
                    <a:pt x="363" y="24"/>
                  </a:lnTo>
                  <a:lnTo>
                    <a:pt x="361" y="21"/>
                  </a:lnTo>
                  <a:lnTo>
                    <a:pt x="358" y="18"/>
                  </a:lnTo>
                  <a:lnTo>
                    <a:pt x="354" y="16"/>
                  </a:lnTo>
                  <a:lnTo>
                    <a:pt x="350" y="15"/>
                  </a:lnTo>
                  <a:lnTo>
                    <a:pt x="337" y="15"/>
                  </a:lnTo>
                  <a:lnTo>
                    <a:pt x="332" y="16"/>
                  </a:lnTo>
                  <a:lnTo>
                    <a:pt x="325" y="21"/>
                  </a:lnTo>
                  <a:lnTo>
                    <a:pt x="323" y="25"/>
                  </a:lnTo>
                  <a:lnTo>
                    <a:pt x="323" y="31"/>
                  </a:lnTo>
                  <a:lnTo>
                    <a:pt x="334" y="31"/>
                  </a:lnTo>
                  <a:lnTo>
                    <a:pt x="335" y="29"/>
                  </a:lnTo>
                  <a:lnTo>
                    <a:pt x="336" y="27"/>
                  </a:lnTo>
                  <a:lnTo>
                    <a:pt x="338" y="25"/>
                  </a:lnTo>
                  <a:lnTo>
                    <a:pt x="340" y="24"/>
                  </a:lnTo>
                  <a:lnTo>
                    <a:pt x="346" y="24"/>
                  </a:lnTo>
                  <a:lnTo>
                    <a:pt x="348" y="25"/>
                  </a:lnTo>
                  <a:lnTo>
                    <a:pt x="350" y="27"/>
                  </a:lnTo>
                  <a:lnTo>
                    <a:pt x="351" y="28"/>
                  </a:lnTo>
                  <a:lnTo>
                    <a:pt x="351" y="40"/>
                  </a:lnTo>
                  <a:lnTo>
                    <a:pt x="351" y="48"/>
                  </a:lnTo>
                  <a:lnTo>
                    <a:pt x="350" y="50"/>
                  </a:lnTo>
                  <a:lnTo>
                    <a:pt x="345" y="53"/>
                  </a:lnTo>
                  <a:lnTo>
                    <a:pt x="342" y="54"/>
                  </a:lnTo>
                  <a:lnTo>
                    <a:pt x="338" y="54"/>
                  </a:lnTo>
                  <a:lnTo>
                    <a:pt x="336" y="54"/>
                  </a:lnTo>
                  <a:lnTo>
                    <a:pt x="334" y="52"/>
                  </a:lnTo>
                  <a:lnTo>
                    <a:pt x="333" y="50"/>
                  </a:lnTo>
                  <a:lnTo>
                    <a:pt x="333" y="47"/>
                  </a:lnTo>
                  <a:lnTo>
                    <a:pt x="334" y="46"/>
                  </a:lnTo>
                  <a:lnTo>
                    <a:pt x="336" y="43"/>
                  </a:lnTo>
                  <a:lnTo>
                    <a:pt x="339" y="42"/>
                  </a:lnTo>
                  <a:lnTo>
                    <a:pt x="342" y="42"/>
                  </a:lnTo>
                  <a:lnTo>
                    <a:pt x="346" y="41"/>
                  </a:lnTo>
                  <a:lnTo>
                    <a:pt x="349" y="41"/>
                  </a:lnTo>
                  <a:lnTo>
                    <a:pt x="351" y="40"/>
                  </a:lnTo>
                  <a:lnTo>
                    <a:pt x="351" y="28"/>
                  </a:lnTo>
                  <a:lnTo>
                    <a:pt x="351" y="31"/>
                  </a:lnTo>
                  <a:lnTo>
                    <a:pt x="351" y="32"/>
                  </a:lnTo>
                  <a:lnTo>
                    <a:pt x="349" y="33"/>
                  </a:lnTo>
                  <a:lnTo>
                    <a:pt x="348" y="33"/>
                  </a:lnTo>
                  <a:lnTo>
                    <a:pt x="335" y="35"/>
                  </a:lnTo>
                  <a:lnTo>
                    <a:pt x="330" y="36"/>
                  </a:lnTo>
                  <a:lnTo>
                    <a:pt x="327" y="37"/>
                  </a:lnTo>
                  <a:lnTo>
                    <a:pt x="325" y="40"/>
                  </a:lnTo>
                  <a:lnTo>
                    <a:pt x="322" y="42"/>
                  </a:lnTo>
                  <a:lnTo>
                    <a:pt x="321" y="45"/>
                  </a:lnTo>
                  <a:lnTo>
                    <a:pt x="321" y="54"/>
                  </a:lnTo>
                  <a:lnTo>
                    <a:pt x="322" y="57"/>
                  </a:lnTo>
                  <a:lnTo>
                    <a:pt x="325" y="59"/>
                  </a:lnTo>
                  <a:lnTo>
                    <a:pt x="328" y="62"/>
                  </a:lnTo>
                  <a:lnTo>
                    <a:pt x="331" y="63"/>
                  </a:lnTo>
                  <a:lnTo>
                    <a:pt x="342" y="63"/>
                  </a:lnTo>
                  <a:lnTo>
                    <a:pt x="347" y="61"/>
                  </a:lnTo>
                  <a:lnTo>
                    <a:pt x="351" y="56"/>
                  </a:lnTo>
                  <a:lnTo>
                    <a:pt x="351" y="58"/>
                  </a:lnTo>
                  <a:lnTo>
                    <a:pt x="352" y="60"/>
                  </a:lnTo>
                  <a:lnTo>
                    <a:pt x="352" y="62"/>
                  </a:lnTo>
                  <a:lnTo>
                    <a:pt x="365" y="62"/>
                  </a:lnTo>
                  <a:lnTo>
                    <a:pt x="365" y="60"/>
                  </a:lnTo>
                  <a:moveTo>
                    <a:pt x="698" y="2926"/>
                  </a:moveTo>
                  <a:lnTo>
                    <a:pt x="688" y="2926"/>
                  </a:lnTo>
                  <a:lnTo>
                    <a:pt x="687" y="2929"/>
                  </a:lnTo>
                  <a:lnTo>
                    <a:pt x="686" y="2932"/>
                  </a:lnTo>
                  <a:lnTo>
                    <a:pt x="683" y="2934"/>
                  </a:lnTo>
                  <a:lnTo>
                    <a:pt x="681" y="2936"/>
                  </a:lnTo>
                  <a:lnTo>
                    <a:pt x="677" y="2937"/>
                  </a:lnTo>
                  <a:lnTo>
                    <a:pt x="671" y="2937"/>
                  </a:lnTo>
                  <a:lnTo>
                    <a:pt x="671" y="2945"/>
                  </a:lnTo>
                  <a:lnTo>
                    <a:pt x="685" y="2945"/>
                  </a:lnTo>
                  <a:lnTo>
                    <a:pt x="685" y="2986"/>
                  </a:lnTo>
                  <a:lnTo>
                    <a:pt x="698" y="2986"/>
                  </a:lnTo>
                  <a:lnTo>
                    <a:pt x="698" y="2926"/>
                  </a:lnTo>
                  <a:moveTo>
                    <a:pt x="751" y="267"/>
                  </a:moveTo>
                  <a:lnTo>
                    <a:pt x="744" y="267"/>
                  </a:lnTo>
                  <a:lnTo>
                    <a:pt x="744" y="241"/>
                  </a:lnTo>
                  <a:lnTo>
                    <a:pt x="744" y="229"/>
                  </a:lnTo>
                  <a:lnTo>
                    <a:pt x="732" y="229"/>
                  </a:lnTo>
                  <a:lnTo>
                    <a:pt x="732" y="241"/>
                  </a:lnTo>
                  <a:lnTo>
                    <a:pt x="732" y="251"/>
                  </a:lnTo>
                  <a:lnTo>
                    <a:pt x="732" y="267"/>
                  </a:lnTo>
                  <a:lnTo>
                    <a:pt x="716" y="267"/>
                  </a:lnTo>
                  <a:lnTo>
                    <a:pt x="732" y="241"/>
                  </a:lnTo>
                  <a:lnTo>
                    <a:pt x="732" y="229"/>
                  </a:lnTo>
                  <a:lnTo>
                    <a:pt x="730" y="229"/>
                  </a:lnTo>
                  <a:lnTo>
                    <a:pt x="707" y="266"/>
                  </a:lnTo>
                  <a:lnTo>
                    <a:pt x="707" y="276"/>
                  </a:lnTo>
                  <a:lnTo>
                    <a:pt x="732" y="276"/>
                  </a:lnTo>
                  <a:lnTo>
                    <a:pt x="732" y="290"/>
                  </a:lnTo>
                  <a:lnTo>
                    <a:pt x="744" y="290"/>
                  </a:lnTo>
                  <a:lnTo>
                    <a:pt x="744" y="276"/>
                  </a:lnTo>
                  <a:lnTo>
                    <a:pt x="751" y="276"/>
                  </a:lnTo>
                  <a:lnTo>
                    <a:pt x="751" y="267"/>
                  </a:lnTo>
                  <a:moveTo>
                    <a:pt x="760" y="2973"/>
                  </a:moveTo>
                  <a:lnTo>
                    <a:pt x="760" y="2960"/>
                  </a:lnTo>
                  <a:lnTo>
                    <a:pt x="758" y="2956"/>
                  </a:lnTo>
                  <a:lnTo>
                    <a:pt x="752" y="2950"/>
                  </a:lnTo>
                  <a:lnTo>
                    <a:pt x="750" y="2949"/>
                  </a:lnTo>
                  <a:lnTo>
                    <a:pt x="746" y="2947"/>
                  </a:lnTo>
                  <a:lnTo>
                    <a:pt x="737" y="2947"/>
                  </a:lnTo>
                  <a:lnTo>
                    <a:pt x="733" y="2948"/>
                  </a:lnTo>
                  <a:lnTo>
                    <a:pt x="730" y="2950"/>
                  </a:lnTo>
                  <a:lnTo>
                    <a:pt x="732" y="2937"/>
                  </a:lnTo>
                  <a:lnTo>
                    <a:pt x="757" y="2937"/>
                  </a:lnTo>
                  <a:lnTo>
                    <a:pt x="757" y="2927"/>
                  </a:lnTo>
                  <a:lnTo>
                    <a:pt x="723" y="2927"/>
                  </a:lnTo>
                  <a:lnTo>
                    <a:pt x="719" y="2960"/>
                  </a:lnTo>
                  <a:lnTo>
                    <a:pt x="730" y="2961"/>
                  </a:lnTo>
                  <a:lnTo>
                    <a:pt x="732" y="2958"/>
                  </a:lnTo>
                  <a:lnTo>
                    <a:pt x="734" y="2956"/>
                  </a:lnTo>
                  <a:lnTo>
                    <a:pt x="741" y="2956"/>
                  </a:lnTo>
                  <a:lnTo>
                    <a:pt x="743" y="2957"/>
                  </a:lnTo>
                  <a:lnTo>
                    <a:pt x="745" y="2959"/>
                  </a:lnTo>
                  <a:lnTo>
                    <a:pt x="746" y="2962"/>
                  </a:lnTo>
                  <a:lnTo>
                    <a:pt x="747" y="2964"/>
                  </a:lnTo>
                  <a:lnTo>
                    <a:pt x="747" y="2971"/>
                  </a:lnTo>
                  <a:lnTo>
                    <a:pt x="746" y="2973"/>
                  </a:lnTo>
                  <a:lnTo>
                    <a:pt x="743" y="2978"/>
                  </a:lnTo>
                  <a:lnTo>
                    <a:pt x="741" y="2979"/>
                  </a:lnTo>
                  <a:lnTo>
                    <a:pt x="733" y="2979"/>
                  </a:lnTo>
                  <a:lnTo>
                    <a:pt x="730" y="2976"/>
                  </a:lnTo>
                  <a:lnTo>
                    <a:pt x="729" y="2970"/>
                  </a:lnTo>
                  <a:lnTo>
                    <a:pt x="717" y="2970"/>
                  </a:lnTo>
                  <a:lnTo>
                    <a:pt x="717" y="2976"/>
                  </a:lnTo>
                  <a:lnTo>
                    <a:pt x="719" y="2980"/>
                  </a:lnTo>
                  <a:lnTo>
                    <a:pt x="723" y="2983"/>
                  </a:lnTo>
                  <a:lnTo>
                    <a:pt x="727" y="2986"/>
                  </a:lnTo>
                  <a:lnTo>
                    <a:pt x="732" y="2988"/>
                  </a:lnTo>
                  <a:lnTo>
                    <a:pt x="745" y="2988"/>
                  </a:lnTo>
                  <a:lnTo>
                    <a:pt x="750" y="2986"/>
                  </a:lnTo>
                  <a:lnTo>
                    <a:pt x="757" y="2979"/>
                  </a:lnTo>
                  <a:lnTo>
                    <a:pt x="758" y="2978"/>
                  </a:lnTo>
                  <a:lnTo>
                    <a:pt x="760" y="2973"/>
                  </a:lnTo>
                  <a:moveTo>
                    <a:pt x="773" y="277"/>
                  </a:moveTo>
                  <a:lnTo>
                    <a:pt x="760" y="277"/>
                  </a:lnTo>
                  <a:lnTo>
                    <a:pt x="760" y="290"/>
                  </a:lnTo>
                  <a:lnTo>
                    <a:pt x="767" y="290"/>
                  </a:lnTo>
                  <a:lnTo>
                    <a:pt x="767" y="295"/>
                  </a:lnTo>
                  <a:lnTo>
                    <a:pt x="764" y="298"/>
                  </a:lnTo>
                  <a:lnTo>
                    <a:pt x="760" y="300"/>
                  </a:lnTo>
                  <a:lnTo>
                    <a:pt x="760" y="304"/>
                  </a:lnTo>
                  <a:lnTo>
                    <a:pt x="769" y="302"/>
                  </a:lnTo>
                  <a:lnTo>
                    <a:pt x="773" y="297"/>
                  </a:lnTo>
                  <a:lnTo>
                    <a:pt x="773" y="277"/>
                  </a:lnTo>
                  <a:moveTo>
                    <a:pt x="783" y="2974"/>
                  </a:moveTo>
                  <a:lnTo>
                    <a:pt x="770" y="2974"/>
                  </a:lnTo>
                  <a:lnTo>
                    <a:pt x="770" y="2986"/>
                  </a:lnTo>
                  <a:lnTo>
                    <a:pt x="777" y="2986"/>
                  </a:lnTo>
                  <a:lnTo>
                    <a:pt x="777" y="2992"/>
                  </a:lnTo>
                  <a:lnTo>
                    <a:pt x="774" y="2995"/>
                  </a:lnTo>
                  <a:lnTo>
                    <a:pt x="770" y="2996"/>
                  </a:lnTo>
                  <a:lnTo>
                    <a:pt x="770" y="3001"/>
                  </a:lnTo>
                  <a:lnTo>
                    <a:pt x="778" y="2999"/>
                  </a:lnTo>
                  <a:lnTo>
                    <a:pt x="783" y="2994"/>
                  </a:lnTo>
                  <a:lnTo>
                    <a:pt x="783" y="2974"/>
                  </a:lnTo>
                  <a:moveTo>
                    <a:pt x="825" y="271"/>
                  </a:moveTo>
                  <a:lnTo>
                    <a:pt x="825" y="250"/>
                  </a:lnTo>
                  <a:lnTo>
                    <a:pt x="823" y="242"/>
                  </a:lnTo>
                  <a:lnTo>
                    <a:pt x="821" y="239"/>
                  </a:lnTo>
                  <a:lnTo>
                    <a:pt x="816" y="232"/>
                  </a:lnTo>
                  <a:lnTo>
                    <a:pt x="812" y="230"/>
                  </a:lnTo>
                  <a:lnTo>
                    <a:pt x="812" y="252"/>
                  </a:lnTo>
                  <a:lnTo>
                    <a:pt x="812" y="268"/>
                  </a:lnTo>
                  <a:lnTo>
                    <a:pt x="812" y="274"/>
                  </a:lnTo>
                  <a:lnTo>
                    <a:pt x="811" y="277"/>
                  </a:lnTo>
                  <a:lnTo>
                    <a:pt x="809" y="280"/>
                  </a:lnTo>
                  <a:lnTo>
                    <a:pt x="807" y="282"/>
                  </a:lnTo>
                  <a:lnTo>
                    <a:pt x="800" y="282"/>
                  </a:lnTo>
                  <a:lnTo>
                    <a:pt x="798" y="280"/>
                  </a:lnTo>
                  <a:lnTo>
                    <a:pt x="795" y="274"/>
                  </a:lnTo>
                  <a:lnTo>
                    <a:pt x="795" y="268"/>
                  </a:lnTo>
                  <a:lnTo>
                    <a:pt x="795" y="252"/>
                  </a:lnTo>
                  <a:lnTo>
                    <a:pt x="795" y="247"/>
                  </a:lnTo>
                  <a:lnTo>
                    <a:pt x="797" y="244"/>
                  </a:lnTo>
                  <a:lnTo>
                    <a:pt x="798" y="240"/>
                  </a:lnTo>
                  <a:lnTo>
                    <a:pt x="800" y="239"/>
                  </a:lnTo>
                  <a:lnTo>
                    <a:pt x="807" y="239"/>
                  </a:lnTo>
                  <a:lnTo>
                    <a:pt x="809" y="240"/>
                  </a:lnTo>
                  <a:lnTo>
                    <a:pt x="812" y="247"/>
                  </a:lnTo>
                  <a:lnTo>
                    <a:pt x="812" y="252"/>
                  </a:lnTo>
                  <a:lnTo>
                    <a:pt x="812" y="230"/>
                  </a:lnTo>
                  <a:lnTo>
                    <a:pt x="811" y="229"/>
                  </a:lnTo>
                  <a:lnTo>
                    <a:pt x="796" y="229"/>
                  </a:lnTo>
                  <a:lnTo>
                    <a:pt x="791" y="232"/>
                  </a:lnTo>
                  <a:lnTo>
                    <a:pt x="787" y="237"/>
                  </a:lnTo>
                  <a:lnTo>
                    <a:pt x="784" y="242"/>
                  </a:lnTo>
                  <a:lnTo>
                    <a:pt x="782" y="250"/>
                  </a:lnTo>
                  <a:lnTo>
                    <a:pt x="782" y="271"/>
                  </a:lnTo>
                  <a:lnTo>
                    <a:pt x="784" y="279"/>
                  </a:lnTo>
                  <a:lnTo>
                    <a:pt x="787" y="284"/>
                  </a:lnTo>
                  <a:lnTo>
                    <a:pt x="791" y="289"/>
                  </a:lnTo>
                  <a:lnTo>
                    <a:pt x="796" y="291"/>
                  </a:lnTo>
                  <a:lnTo>
                    <a:pt x="811" y="291"/>
                  </a:lnTo>
                  <a:lnTo>
                    <a:pt x="816" y="289"/>
                  </a:lnTo>
                  <a:lnTo>
                    <a:pt x="820" y="284"/>
                  </a:lnTo>
                  <a:lnTo>
                    <a:pt x="821" y="282"/>
                  </a:lnTo>
                  <a:lnTo>
                    <a:pt x="823" y="279"/>
                  </a:lnTo>
                  <a:lnTo>
                    <a:pt x="825" y="271"/>
                  </a:lnTo>
                  <a:moveTo>
                    <a:pt x="835" y="2927"/>
                  </a:moveTo>
                  <a:lnTo>
                    <a:pt x="792" y="2927"/>
                  </a:lnTo>
                  <a:lnTo>
                    <a:pt x="792" y="2938"/>
                  </a:lnTo>
                  <a:lnTo>
                    <a:pt x="822" y="2938"/>
                  </a:lnTo>
                  <a:lnTo>
                    <a:pt x="813" y="2949"/>
                  </a:lnTo>
                  <a:lnTo>
                    <a:pt x="807" y="2960"/>
                  </a:lnTo>
                  <a:lnTo>
                    <a:pt x="802" y="2973"/>
                  </a:lnTo>
                  <a:lnTo>
                    <a:pt x="800" y="2986"/>
                  </a:lnTo>
                  <a:lnTo>
                    <a:pt x="813" y="2986"/>
                  </a:lnTo>
                  <a:lnTo>
                    <a:pt x="815" y="2973"/>
                  </a:lnTo>
                  <a:lnTo>
                    <a:pt x="819" y="2960"/>
                  </a:lnTo>
                  <a:lnTo>
                    <a:pt x="826" y="2948"/>
                  </a:lnTo>
                  <a:lnTo>
                    <a:pt x="835" y="2936"/>
                  </a:lnTo>
                  <a:lnTo>
                    <a:pt x="835" y="2927"/>
                  </a:lnTo>
                  <a:moveTo>
                    <a:pt x="874" y="279"/>
                  </a:moveTo>
                  <a:lnTo>
                    <a:pt x="847" y="279"/>
                  </a:lnTo>
                  <a:lnTo>
                    <a:pt x="848" y="278"/>
                  </a:lnTo>
                  <a:lnTo>
                    <a:pt x="849" y="277"/>
                  </a:lnTo>
                  <a:lnTo>
                    <a:pt x="853" y="273"/>
                  </a:lnTo>
                  <a:lnTo>
                    <a:pt x="857" y="271"/>
                  </a:lnTo>
                  <a:lnTo>
                    <a:pt x="861" y="268"/>
                  </a:lnTo>
                  <a:lnTo>
                    <a:pt x="866" y="265"/>
                  </a:lnTo>
                  <a:lnTo>
                    <a:pt x="870" y="261"/>
                  </a:lnTo>
                  <a:lnTo>
                    <a:pt x="872" y="258"/>
                  </a:lnTo>
                  <a:lnTo>
                    <a:pt x="873" y="255"/>
                  </a:lnTo>
                  <a:lnTo>
                    <a:pt x="874" y="252"/>
                  </a:lnTo>
                  <a:lnTo>
                    <a:pt x="874" y="243"/>
                  </a:lnTo>
                  <a:lnTo>
                    <a:pt x="873" y="239"/>
                  </a:lnTo>
                  <a:lnTo>
                    <a:pt x="872" y="238"/>
                  </a:lnTo>
                  <a:lnTo>
                    <a:pt x="868" y="235"/>
                  </a:lnTo>
                  <a:lnTo>
                    <a:pt x="864" y="231"/>
                  </a:lnTo>
                  <a:lnTo>
                    <a:pt x="859" y="229"/>
                  </a:lnTo>
                  <a:lnTo>
                    <a:pt x="847" y="229"/>
                  </a:lnTo>
                  <a:lnTo>
                    <a:pt x="842" y="231"/>
                  </a:lnTo>
                  <a:lnTo>
                    <a:pt x="834" y="238"/>
                  </a:lnTo>
                  <a:lnTo>
                    <a:pt x="833" y="244"/>
                  </a:lnTo>
                  <a:lnTo>
                    <a:pt x="833" y="251"/>
                  </a:lnTo>
                  <a:lnTo>
                    <a:pt x="844" y="251"/>
                  </a:lnTo>
                  <a:lnTo>
                    <a:pt x="844" y="247"/>
                  </a:lnTo>
                  <a:lnTo>
                    <a:pt x="845" y="244"/>
                  </a:lnTo>
                  <a:lnTo>
                    <a:pt x="847" y="242"/>
                  </a:lnTo>
                  <a:lnTo>
                    <a:pt x="848" y="240"/>
                  </a:lnTo>
                  <a:lnTo>
                    <a:pt x="850" y="239"/>
                  </a:lnTo>
                  <a:lnTo>
                    <a:pt x="856" y="239"/>
                  </a:lnTo>
                  <a:lnTo>
                    <a:pt x="858" y="240"/>
                  </a:lnTo>
                  <a:lnTo>
                    <a:pt x="861" y="244"/>
                  </a:lnTo>
                  <a:lnTo>
                    <a:pt x="862" y="246"/>
                  </a:lnTo>
                  <a:lnTo>
                    <a:pt x="862" y="251"/>
                  </a:lnTo>
                  <a:lnTo>
                    <a:pt x="861" y="253"/>
                  </a:lnTo>
                  <a:lnTo>
                    <a:pt x="860" y="255"/>
                  </a:lnTo>
                  <a:lnTo>
                    <a:pt x="858" y="257"/>
                  </a:lnTo>
                  <a:lnTo>
                    <a:pt x="854" y="260"/>
                  </a:lnTo>
                  <a:lnTo>
                    <a:pt x="842" y="269"/>
                  </a:lnTo>
                  <a:lnTo>
                    <a:pt x="838" y="273"/>
                  </a:lnTo>
                  <a:lnTo>
                    <a:pt x="835" y="277"/>
                  </a:lnTo>
                  <a:lnTo>
                    <a:pt x="833" y="280"/>
                  </a:lnTo>
                  <a:lnTo>
                    <a:pt x="832" y="284"/>
                  </a:lnTo>
                  <a:lnTo>
                    <a:pt x="832" y="290"/>
                  </a:lnTo>
                  <a:lnTo>
                    <a:pt x="874" y="290"/>
                  </a:lnTo>
                  <a:lnTo>
                    <a:pt x="874" y="279"/>
                  </a:lnTo>
                  <a:moveTo>
                    <a:pt x="884" y="2976"/>
                  </a:moveTo>
                  <a:lnTo>
                    <a:pt x="857" y="2976"/>
                  </a:lnTo>
                  <a:lnTo>
                    <a:pt x="858" y="2975"/>
                  </a:lnTo>
                  <a:lnTo>
                    <a:pt x="859" y="2973"/>
                  </a:lnTo>
                  <a:lnTo>
                    <a:pt x="861" y="2972"/>
                  </a:lnTo>
                  <a:lnTo>
                    <a:pt x="867" y="2968"/>
                  </a:lnTo>
                  <a:lnTo>
                    <a:pt x="876" y="2961"/>
                  </a:lnTo>
                  <a:lnTo>
                    <a:pt x="880" y="2958"/>
                  </a:lnTo>
                  <a:lnTo>
                    <a:pt x="881" y="2955"/>
                  </a:lnTo>
                  <a:lnTo>
                    <a:pt x="883" y="2952"/>
                  </a:lnTo>
                  <a:lnTo>
                    <a:pt x="884" y="2949"/>
                  </a:lnTo>
                  <a:lnTo>
                    <a:pt x="884" y="2939"/>
                  </a:lnTo>
                  <a:lnTo>
                    <a:pt x="883" y="2936"/>
                  </a:lnTo>
                  <a:lnTo>
                    <a:pt x="882" y="2935"/>
                  </a:lnTo>
                  <a:lnTo>
                    <a:pt x="874" y="2928"/>
                  </a:lnTo>
                  <a:lnTo>
                    <a:pt x="869" y="2926"/>
                  </a:lnTo>
                  <a:lnTo>
                    <a:pt x="857" y="2926"/>
                  </a:lnTo>
                  <a:lnTo>
                    <a:pt x="852" y="2928"/>
                  </a:lnTo>
                  <a:lnTo>
                    <a:pt x="848" y="2931"/>
                  </a:lnTo>
                  <a:lnTo>
                    <a:pt x="844" y="2935"/>
                  </a:lnTo>
                  <a:lnTo>
                    <a:pt x="842" y="2940"/>
                  </a:lnTo>
                  <a:lnTo>
                    <a:pt x="842" y="2947"/>
                  </a:lnTo>
                  <a:lnTo>
                    <a:pt x="854" y="2947"/>
                  </a:lnTo>
                  <a:lnTo>
                    <a:pt x="854" y="2943"/>
                  </a:lnTo>
                  <a:lnTo>
                    <a:pt x="855" y="2940"/>
                  </a:lnTo>
                  <a:lnTo>
                    <a:pt x="857" y="2939"/>
                  </a:lnTo>
                  <a:lnTo>
                    <a:pt x="858" y="2937"/>
                  </a:lnTo>
                  <a:lnTo>
                    <a:pt x="860" y="2936"/>
                  </a:lnTo>
                  <a:lnTo>
                    <a:pt x="866" y="2936"/>
                  </a:lnTo>
                  <a:lnTo>
                    <a:pt x="868" y="2937"/>
                  </a:lnTo>
                  <a:lnTo>
                    <a:pt x="869" y="2939"/>
                  </a:lnTo>
                  <a:lnTo>
                    <a:pt x="871" y="2940"/>
                  </a:lnTo>
                  <a:lnTo>
                    <a:pt x="872" y="2942"/>
                  </a:lnTo>
                  <a:lnTo>
                    <a:pt x="872" y="2947"/>
                  </a:lnTo>
                  <a:lnTo>
                    <a:pt x="871" y="2949"/>
                  </a:lnTo>
                  <a:lnTo>
                    <a:pt x="868" y="2954"/>
                  </a:lnTo>
                  <a:lnTo>
                    <a:pt x="864" y="2957"/>
                  </a:lnTo>
                  <a:lnTo>
                    <a:pt x="857" y="2962"/>
                  </a:lnTo>
                  <a:lnTo>
                    <a:pt x="852" y="2966"/>
                  </a:lnTo>
                  <a:lnTo>
                    <a:pt x="848" y="2970"/>
                  </a:lnTo>
                  <a:lnTo>
                    <a:pt x="845" y="2973"/>
                  </a:lnTo>
                  <a:lnTo>
                    <a:pt x="843" y="2977"/>
                  </a:lnTo>
                  <a:lnTo>
                    <a:pt x="842" y="2981"/>
                  </a:lnTo>
                  <a:lnTo>
                    <a:pt x="842" y="2986"/>
                  </a:lnTo>
                  <a:lnTo>
                    <a:pt x="884" y="2986"/>
                  </a:lnTo>
                  <a:lnTo>
                    <a:pt x="884" y="2976"/>
                  </a:lnTo>
                  <a:moveTo>
                    <a:pt x="927" y="290"/>
                  </a:moveTo>
                  <a:lnTo>
                    <a:pt x="927" y="253"/>
                  </a:lnTo>
                  <a:lnTo>
                    <a:pt x="925" y="250"/>
                  </a:lnTo>
                  <a:lnTo>
                    <a:pt x="922" y="248"/>
                  </a:lnTo>
                  <a:lnTo>
                    <a:pt x="920" y="245"/>
                  </a:lnTo>
                  <a:lnTo>
                    <a:pt x="916" y="243"/>
                  </a:lnTo>
                  <a:lnTo>
                    <a:pt x="905" y="243"/>
                  </a:lnTo>
                  <a:lnTo>
                    <a:pt x="900" y="246"/>
                  </a:lnTo>
                  <a:lnTo>
                    <a:pt x="897" y="250"/>
                  </a:lnTo>
                  <a:lnTo>
                    <a:pt x="897" y="229"/>
                  </a:lnTo>
                  <a:lnTo>
                    <a:pt x="885" y="229"/>
                  </a:lnTo>
                  <a:lnTo>
                    <a:pt x="885" y="290"/>
                  </a:lnTo>
                  <a:lnTo>
                    <a:pt x="897" y="290"/>
                  </a:lnTo>
                  <a:lnTo>
                    <a:pt x="897" y="261"/>
                  </a:lnTo>
                  <a:lnTo>
                    <a:pt x="898" y="258"/>
                  </a:lnTo>
                  <a:lnTo>
                    <a:pt x="900" y="256"/>
                  </a:lnTo>
                  <a:lnTo>
                    <a:pt x="901" y="254"/>
                  </a:lnTo>
                  <a:lnTo>
                    <a:pt x="904" y="253"/>
                  </a:lnTo>
                  <a:lnTo>
                    <a:pt x="909" y="253"/>
                  </a:lnTo>
                  <a:lnTo>
                    <a:pt x="911" y="254"/>
                  </a:lnTo>
                  <a:lnTo>
                    <a:pt x="914" y="257"/>
                  </a:lnTo>
                  <a:lnTo>
                    <a:pt x="914" y="258"/>
                  </a:lnTo>
                  <a:lnTo>
                    <a:pt x="915" y="290"/>
                  </a:lnTo>
                  <a:lnTo>
                    <a:pt x="927" y="290"/>
                  </a:lnTo>
                  <a:moveTo>
                    <a:pt x="937" y="2986"/>
                  </a:moveTo>
                  <a:lnTo>
                    <a:pt x="937" y="2950"/>
                  </a:lnTo>
                  <a:lnTo>
                    <a:pt x="935" y="2947"/>
                  </a:lnTo>
                  <a:lnTo>
                    <a:pt x="932" y="2944"/>
                  </a:lnTo>
                  <a:lnTo>
                    <a:pt x="929" y="2941"/>
                  </a:lnTo>
                  <a:lnTo>
                    <a:pt x="926" y="2940"/>
                  </a:lnTo>
                  <a:lnTo>
                    <a:pt x="914" y="2940"/>
                  </a:lnTo>
                  <a:lnTo>
                    <a:pt x="910" y="2942"/>
                  </a:lnTo>
                  <a:lnTo>
                    <a:pt x="907" y="2947"/>
                  </a:lnTo>
                  <a:lnTo>
                    <a:pt x="907" y="2925"/>
                  </a:lnTo>
                  <a:lnTo>
                    <a:pt x="895" y="2925"/>
                  </a:lnTo>
                  <a:lnTo>
                    <a:pt x="895" y="2986"/>
                  </a:lnTo>
                  <a:lnTo>
                    <a:pt x="907" y="2986"/>
                  </a:lnTo>
                  <a:lnTo>
                    <a:pt x="907" y="2957"/>
                  </a:lnTo>
                  <a:lnTo>
                    <a:pt x="908" y="2955"/>
                  </a:lnTo>
                  <a:lnTo>
                    <a:pt x="910" y="2953"/>
                  </a:lnTo>
                  <a:lnTo>
                    <a:pt x="911" y="2951"/>
                  </a:lnTo>
                  <a:lnTo>
                    <a:pt x="914" y="2950"/>
                  </a:lnTo>
                  <a:lnTo>
                    <a:pt x="919" y="2950"/>
                  </a:lnTo>
                  <a:lnTo>
                    <a:pt x="921" y="2951"/>
                  </a:lnTo>
                  <a:lnTo>
                    <a:pt x="923" y="2952"/>
                  </a:lnTo>
                  <a:lnTo>
                    <a:pt x="924" y="2954"/>
                  </a:lnTo>
                  <a:lnTo>
                    <a:pt x="924" y="2955"/>
                  </a:lnTo>
                  <a:lnTo>
                    <a:pt x="924" y="2986"/>
                  </a:lnTo>
                  <a:lnTo>
                    <a:pt x="937" y="2986"/>
                  </a:lnTo>
                  <a:moveTo>
                    <a:pt x="979" y="288"/>
                  </a:moveTo>
                  <a:lnTo>
                    <a:pt x="978" y="288"/>
                  </a:lnTo>
                  <a:lnTo>
                    <a:pt x="978" y="287"/>
                  </a:lnTo>
                  <a:lnTo>
                    <a:pt x="977" y="285"/>
                  </a:lnTo>
                  <a:lnTo>
                    <a:pt x="977" y="284"/>
                  </a:lnTo>
                  <a:lnTo>
                    <a:pt x="977" y="283"/>
                  </a:lnTo>
                  <a:lnTo>
                    <a:pt x="977" y="268"/>
                  </a:lnTo>
                  <a:lnTo>
                    <a:pt x="977" y="253"/>
                  </a:lnTo>
                  <a:lnTo>
                    <a:pt x="977" y="252"/>
                  </a:lnTo>
                  <a:lnTo>
                    <a:pt x="975" y="249"/>
                  </a:lnTo>
                  <a:lnTo>
                    <a:pt x="968" y="245"/>
                  </a:lnTo>
                  <a:lnTo>
                    <a:pt x="963" y="243"/>
                  </a:lnTo>
                  <a:lnTo>
                    <a:pt x="951" y="243"/>
                  </a:lnTo>
                  <a:lnTo>
                    <a:pt x="945" y="245"/>
                  </a:lnTo>
                  <a:lnTo>
                    <a:pt x="942" y="247"/>
                  </a:lnTo>
                  <a:lnTo>
                    <a:pt x="939" y="250"/>
                  </a:lnTo>
                  <a:lnTo>
                    <a:pt x="937" y="254"/>
                  </a:lnTo>
                  <a:lnTo>
                    <a:pt x="936" y="259"/>
                  </a:lnTo>
                  <a:lnTo>
                    <a:pt x="948" y="259"/>
                  </a:lnTo>
                  <a:lnTo>
                    <a:pt x="948" y="257"/>
                  </a:lnTo>
                  <a:lnTo>
                    <a:pt x="949" y="255"/>
                  </a:lnTo>
                  <a:lnTo>
                    <a:pt x="951" y="254"/>
                  </a:lnTo>
                  <a:lnTo>
                    <a:pt x="952" y="253"/>
                  </a:lnTo>
                  <a:lnTo>
                    <a:pt x="954" y="253"/>
                  </a:lnTo>
                  <a:lnTo>
                    <a:pt x="959" y="253"/>
                  </a:lnTo>
                  <a:lnTo>
                    <a:pt x="961" y="253"/>
                  </a:lnTo>
                  <a:lnTo>
                    <a:pt x="964" y="255"/>
                  </a:lnTo>
                  <a:lnTo>
                    <a:pt x="965" y="256"/>
                  </a:lnTo>
                  <a:lnTo>
                    <a:pt x="965" y="268"/>
                  </a:lnTo>
                  <a:lnTo>
                    <a:pt x="965" y="276"/>
                  </a:lnTo>
                  <a:lnTo>
                    <a:pt x="964" y="278"/>
                  </a:lnTo>
                  <a:lnTo>
                    <a:pt x="961" y="280"/>
                  </a:lnTo>
                  <a:lnTo>
                    <a:pt x="959" y="282"/>
                  </a:lnTo>
                  <a:lnTo>
                    <a:pt x="956" y="283"/>
                  </a:lnTo>
                  <a:lnTo>
                    <a:pt x="952" y="283"/>
                  </a:lnTo>
                  <a:lnTo>
                    <a:pt x="950" y="282"/>
                  </a:lnTo>
                  <a:lnTo>
                    <a:pt x="948" y="280"/>
                  </a:lnTo>
                  <a:lnTo>
                    <a:pt x="947" y="279"/>
                  </a:lnTo>
                  <a:lnTo>
                    <a:pt x="947" y="275"/>
                  </a:lnTo>
                  <a:lnTo>
                    <a:pt x="948" y="274"/>
                  </a:lnTo>
                  <a:lnTo>
                    <a:pt x="949" y="273"/>
                  </a:lnTo>
                  <a:lnTo>
                    <a:pt x="950" y="272"/>
                  </a:lnTo>
                  <a:lnTo>
                    <a:pt x="952" y="271"/>
                  </a:lnTo>
                  <a:lnTo>
                    <a:pt x="956" y="270"/>
                  </a:lnTo>
                  <a:lnTo>
                    <a:pt x="960" y="270"/>
                  </a:lnTo>
                  <a:lnTo>
                    <a:pt x="963" y="269"/>
                  </a:lnTo>
                  <a:lnTo>
                    <a:pt x="965" y="268"/>
                  </a:lnTo>
                  <a:lnTo>
                    <a:pt x="965" y="256"/>
                  </a:lnTo>
                  <a:lnTo>
                    <a:pt x="965" y="259"/>
                  </a:lnTo>
                  <a:lnTo>
                    <a:pt x="964" y="260"/>
                  </a:lnTo>
                  <a:lnTo>
                    <a:pt x="964" y="261"/>
                  </a:lnTo>
                  <a:lnTo>
                    <a:pt x="963" y="261"/>
                  </a:lnTo>
                  <a:lnTo>
                    <a:pt x="962" y="262"/>
                  </a:lnTo>
                  <a:lnTo>
                    <a:pt x="944" y="264"/>
                  </a:lnTo>
                  <a:lnTo>
                    <a:pt x="941" y="266"/>
                  </a:lnTo>
                  <a:lnTo>
                    <a:pt x="938" y="268"/>
                  </a:lnTo>
                  <a:lnTo>
                    <a:pt x="936" y="271"/>
                  </a:lnTo>
                  <a:lnTo>
                    <a:pt x="935" y="274"/>
                  </a:lnTo>
                  <a:lnTo>
                    <a:pt x="935" y="282"/>
                  </a:lnTo>
                  <a:lnTo>
                    <a:pt x="936" y="285"/>
                  </a:lnTo>
                  <a:lnTo>
                    <a:pt x="939" y="287"/>
                  </a:lnTo>
                  <a:lnTo>
                    <a:pt x="942" y="290"/>
                  </a:lnTo>
                  <a:lnTo>
                    <a:pt x="945" y="291"/>
                  </a:lnTo>
                  <a:lnTo>
                    <a:pt x="956" y="291"/>
                  </a:lnTo>
                  <a:lnTo>
                    <a:pt x="961" y="289"/>
                  </a:lnTo>
                  <a:lnTo>
                    <a:pt x="965" y="284"/>
                  </a:lnTo>
                  <a:lnTo>
                    <a:pt x="965" y="287"/>
                  </a:lnTo>
                  <a:lnTo>
                    <a:pt x="966" y="288"/>
                  </a:lnTo>
                  <a:lnTo>
                    <a:pt x="966" y="290"/>
                  </a:lnTo>
                  <a:lnTo>
                    <a:pt x="979" y="290"/>
                  </a:lnTo>
                  <a:lnTo>
                    <a:pt x="979" y="288"/>
                  </a:lnTo>
                  <a:moveTo>
                    <a:pt x="989" y="2985"/>
                  </a:moveTo>
                  <a:lnTo>
                    <a:pt x="988" y="2984"/>
                  </a:lnTo>
                  <a:lnTo>
                    <a:pt x="987" y="2984"/>
                  </a:lnTo>
                  <a:lnTo>
                    <a:pt x="987" y="2982"/>
                  </a:lnTo>
                  <a:lnTo>
                    <a:pt x="987" y="2981"/>
                  </a:lnTo>
                  <a:lnTo>
                    <a:pt x="987" y="2979"/>
                  </a:lnTo>
                  <a:lnTo>
                    <a:pt x="987" y="2965"/>
                  </a:lnTo>
                  <a:lnTo>
                    <a:pt x="987" y="2949"/>
                  </a:lnTo>
                  <a:lnTo>
                    <a:pt x="985" y="2946"/>
                  </a:lnTo>
                  <a:lnTo>
                    <a:pt x="978" y="2941"/>
                  </a:lnTo>
                  <a:lnTo>
                    <a:pt x="973" y="2940"/>
                  </a:lnTo>
                  <a:lnTo>
                    <a:pt x="960" y="2940"/>
                  </a:lnTo>
                  <a:lnTo>
                    <a:pt x="955" y="2941"/>
                  </a:lnTo>
                  <a:lnTo>
                    <a:pt x="949" y="2946"/>
                  </a:lnTo>
                  <a:lnTo>
                    <a:pt x="947" y="2950"/>
                  </a:lnTo>
                  <a:lnTo>
                    <a:pt x="946" y="2956"/>
                  </a:lnTo>
                  <a:lnTo>
                    <a:pt x="958" y="2956"/>
                  </a:lnTo>
                  <a:lnTo>
                    <a:pt x="958" y="2954"/>
                  </a:lnTo>
                  <a:lnTo>
                    <a:pt x="959" y="2952"/>
                  </a:lnTo>
                  <a:lnTo>
                    <a:pt x="960" y="2951"/>
                  </a:lnTo>
                  <a:lnTo>
                    <a:pt x="962" y="2950"/>
                  </a:lnTo>
                  <a:lnTo>
                    <a:pt x="964" y="2949"/>
                  </a:lnTo>
                  <a:lnTo>
                    <a:pt x="969" y="2949"/>
                  </a:lnTo>
                  <a:lnTo>
                    <a:pt x="971" y="2950"/>
                  </a:lnTo>
                  <a:lnTo>
                    <a:pt x="973" y="2951"/>
                  </a:lnTo>
                  <a:lnTo>
                    <a:pt x="974" y="2952"/>
                  </a:lnTo>
                  <a:lnTo>
                    <a:pt x="975" y="2953"/>
                  </a:lnTo>
                  <a:lnTo>
                    <a:pt x="975" y="2965"/>
                  </a:lnTo>
                  <a:lnTo>
                    <a:pt x="975" y="2973"/>
                  </a:lnTo>
                  <a:lnTo>
                    <a:pt x="973" y="2975"/>
                  </a:lnTo>
                  <a:lnTo>
                    <a:pt x="971" y="2977"/>
                  </a:lnTo>
                  <a:lnTo>
                    <a:pt x="969" y="2978"/>
                  </a:lnTo>
                  <a:lnTo>
                    <a:pt x="966" y="2979"/>
                  </a:lnTo>
                  <a:lnTo>
                    <a:pt x="961" y="2979"/>
                  </a:lnTo>
                  <a:lnTo>
                    <a:pt x="960" y="2979"/>
                  </a:lnTo>
                  <a:lnTo>
                    <a:pt x="958" y="2977"/>
                  </a:lnTo>
                  <a:lnTo>
                    <a:pt x="957" y="2976"/>
                  </a:lnTo>
                  <a:lnTo>
                    <a:pt x="957" y="2972"/>
                  </a:lnTo>
                  <a:lnTo>
                    <a:pt x="958" y="2971"/>
                  </a:lnTo>
                  <a:lnTo>
                    <a:pt x="959" y="2969"/>
                  </a:lnTo>
                  <a:lnTo>
                    <a:pt x="960" y="2968"/>
                  </a:lnTo>
                  <a:lnTo>
                    <a:pt x="962" y="2967"/>
                  </a:lnTo>
                  <a:lnTo>
                    <a:pt x="970" y="2966"/>
                  </a:lnTo>
                  <a:lnTo>
                    <a:pt x="973" y="2966"/>
                  </a:lnTo>
                  <a:lnTo>
                    <a:pt x="975" y="2965"/>
                  </a:lnTo>
                  <a:lnTo>
                    <a:pt x="975" y="2953"/>
                  </a:lnTo>
                  <a:lnTo>
                    <a:pt x="975" y="2956"/>
                  </a:lnTo>
                  <a:lnTo>
                    <a:pt x="974" y="2957"/>
                  </a:lnTo>
                  <a:lnTo>
                    <a:pt x="973" y="2958"/>
                  </a:lnTo>
                  <a:lnTo>
                    <a:pt x="972" y="2958"/>
                  </a:lnTo>
                  <a:lnTo>
                    <a:pt x="959" y="2960"/>
                  </a:lnTo>
                  <a:lnTo>
                    <a:pt x="954" y="2961"/>
                  </a:lnTo>
                  <a:lnTo>
                    <a:pt x="951" y="2962"/>
                  </a:lnTo>
                  <a:lnTo>
                    <a:pt x="946" y="2967"/>
                  </a:lnTo>
                  <a:lnTo>
                    <a:pt x="945" y="2970"/>
                  </a:lnTo>
                  <a:lnTo>
                    <a:pt x="945" y="2979"/>
                  </a:lnTo>
                  <a:lnTo>
                    <a:pt x="946" y="2982"/>
                  </a:lnTo>
                  <a:lnTo>
                    <a:pt x="949" y="2984"/>
                  </a:lnTo>
                  <a:lnTo>
                    <a:pt x="951" y="2986"/>
                  </a:lnTo>
                  <a:lnTo>
                    <a:pt x="955" y="2988"/>
                  </a:lnTo>
                  <a:lnTo>
                    <a:pt x="966" y="2988"/>
                  </a:lnTo>
                  <a:lnTo>
                    <a:pt x="971" y="2986"/>
                  </a:lnTo>
                  <a:lnTo>
                    <a:pt x="975" y="2981"/>
                  </a:lnTo>
                  <a:lnTo>
                    <a:pt x="975" y="2983"/>
                  </a:lnTo>
                  <a:lnTo>
                    <a:pt x="975" y="2985"/>
                  </a:lnTo>
                  <a:lnTo>
                    <a:pt x="976" y="2986"/>
                  </a:lnTo>
                  <a:lnTo>
                    <a:pt x="989" y="2986"/>
                  </a:lnTo>
                  <a:lnTo>
                    <a:pt x="989" y="2985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10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1" y="4478"/>
              <a:ext cx="272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1" name="Picture 6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504" y="-632"/>
              <a:ext cx="399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>
              <a:off x="10427" y="-324"/>
              <a:ext cx="484" cy="0"/>
            </a:xfrm>
            <a:prstGeom prst="line">
              <a:avLst/>
            </a:prstGeom>
            <a:noFill/>
            <a:ln w="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Line 65"/>
            <p:cNvSpPr>
              <a:spLocks noChangeShapeType="1"/>
            </p:cNvSpPr>
            <p:nvPr/>
          </p:nvSpPr>
          <p:spPr bwMode="auto">
            <a:xfrm>
              <a:off x="10427" y="-324"/>
              <a:ext cx="484" cy="0"/>
            </a:xfrm>
            <a:prstGeom prst="line">
              <a:avLst/>
            </a:prstGeom>
            <a:noFill/>
            <a:ln w="405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>
              <a:off x="10630" y="-679"/>
              <a:ext cx="0" cy="570"/>
            </a:xfrm>
            <a:prstGeom prst="line">
              <a:avLst/>
            </a:prstGeom>
            <a:noFill/>
            <a:ln w="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>
              <a:off x="10630" y="-679"/>
              <a:ext cx="0" cy="570"/>
            </a:xfrm>
            <a:prstGeom prst="line">
              <a:avLst/>
            </a:prstGeom>
            <a:noFill/>
            <a:ln w="405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0596" y="-729"/>
              <a:ext cx="67" cy="67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67"/>
                </a:cxn>
                <a:cxn ang="0">
                  <a:pos x="67" y="67"/>
                </a:cxn>
                <a:cxn ang="0">
                  <a:pos x="34" y="0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lnTo>
                    <a:pt x="0" y="67"/>
                  </a:lnTo>
                  <a:lnTo>
                    <a:pt x="67" y="6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10560" y="-472"/>
              <a:ext cx="70" cy="148"/>
            </a:xfrm>
            <a:custGeom>
              <a:avLst/>
              <a:gdLst/>
              <a:ahLst/>
              <a:cxnLst>
                <a:cxn ang="0">
                  <a:pos x="20" y="147"/>
                </a:cxn>
                <a:cxn ang="0">
                  <a:pos x="0" y="77"/>
                </a:cxn>
                <a:cxn ang="0">
                  <a:pos x="70" y="0"/>
                </a:cxn>
              </a:cxnLst>
              <a:rect l="0" t="0" r="r" b="b"/>
              <a:pathLst>
                <a:path w="70" h="148">
                  <a:moveTo>
                    <a:pt x="20" y="147"/>
                  </a:moveTo>
                  <a:lnTo>
                    <a:pt x="0" y="77"/>
                  </a:lnTo>
                  <a:lnTo>
                    <a:pt x="70" y="0"/>
                  </a:lnTo>
                </a:path>
              </a:pathLst>
            </a:custGeom>
            <a:noFill/>
            <a:ln w="2832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Line 70"/>
            <p:cNvSpPr>
              <a:spLocks noChangeShapeType="1"/>
            </p:cNvSpPr>
            <p:nvPr/>
          </p:nvSpPr>
          <p:spPr bwMode="auto">
            <a:xfrm>
              <a:off x="10803" y="-324"/>
              <a:ext cx="71" cy="0"/>
            </a:xfrm>
            <a:prstGeom prst="line">
              <a:avLst/>
            </a:prstGeom>
            <a:noFill/>
            <a:ln w="2832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 rot="1723986">
            <a:off x="190500" y="12827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 CAI </a:t>
            </a:r>
            <a:r>
              <a:rPr lang="ja-JP" altLang="en-US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行き</a:t>
            </a:r>
            <a:endParaRPr lang="en-US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(250km)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-228600" y="16764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NGA 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町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-76200" y="44958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 NGA 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町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 rot="21255542">
            <a:off x="140977" y="533474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TINH </a:t>
            </a:r>
            <a:r>
              <a:rPr lang="ja-JP" altLang="en-US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町行き</a:t>
            </a:r>
            <a:endParaRPr lang="en-US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 rot="1926661">
            <a:off x="2016761" y="5638064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SONG THAO </a:t>
            </a:r>
            <a:r>
              <a:rPr lang="en-US" sz="1000" b="1" dirty="0" err="1" smtClean="0">
                <a:solidFill>
                  <a:schemeClr val="tx1"/>
                </a:solidFill>
              </a:rPr>
              <a:t>地区</a:t>
            </a:r>
            <a:r>
              <a:rPr lang="ja-JP" altLang="en-US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行き</a:t>
            </a:r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648200" y="57150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SONG THAO </a:t>
            </a:r>
            <a:r>
              <a:rPr lang="en-US" sz="1050" dirty="0" err="1" smtClean="0">
                <a:solidFill>
                  <a:schemeClr val="tx1"/>
                </a:solidFill>
              </a:rPr>
              <a:t>地区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 rot="18259532">
            <a:off x="1273253" y="1342167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NGA 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町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429000" y="12192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NGA 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町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 rot="596932">
            <a:off x="2954787" y="2462677"/>
            <a:ext cx="1792566" cy="331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 BAI - LAO CAI 高速道路</a:t>
            </a:r>
            <a:endParaRPr lang="en-US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267200" y="21209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IC </a:t>
            </a:r>
            <a:r>
              <a:rPr lang="en-US" sz="1000" dirty="0" smtClean="0">
                <a:solidFill>
                  <a:schemeClr val="tx1"/>
                </a:solidFill>
              </a:rPr>
              <a:t>10交際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 rot="2756351">
            <a:off x="5318181" y="2196083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 NGA 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町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388113">
            <a:off x="4803719" y="1410717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YEN BAI 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行き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 rot="20185728">
            <a:off x="7557316" y="1577548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NOI 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行き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 rot="20185728">
            <a:off x="7621024" y="1949520"/>
            <a:ext cx="1653472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 BAI  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行き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(75km)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 rot="3372764">
            <a:off x="7164980" y="2746652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 HONG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 rot="3001772">
            <a:off x="6745880" y="2765148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IC-10 </a:t>
            </a:r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行き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 rot="3001772">
            <a:off x="6492973" y="2866658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国道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 rot="20087846">
            <a:off x="6829327" y="3419842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ja-JP" altLang="en-US" sz="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国道行き</a:t>
            </a:r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 rot="20087846">
            <a:off x="6891132" y="3482576"/>
            <a:ext cx="1295400" cy="448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937500" y="44958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NOI </a:t>
            </a:r>
            <a:r>
              <a:rPr lang="ja-JP" altLang="en-US" sz="1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行き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(100km)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 rot="2371972">
            <a:off x="7210080" y="4876680"/>
            <a:ext cx="1914106" cy="287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SONG THAO </a:t>
            </a:r>
            <a:r>
              <a:rPr lang="en-US" sz="1000" b="1" dirty="0" err="1" smtClean="0">
                <a:solidFill>
                  <a:schemeClr val="tx1"/>
                </a:solidFill>
              </a:rPr>
              <a:t>地区</a:t>
            </a:r>
            <a:r>
              <a:rPr lang="ja-JP" altLang="en-US" sz="1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行き</a:t>
            </a:r>
            <a:r>
              <a:rPr lang="en-US" altLang="ja-JP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(2km)</a:t>
            </a:r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CAM KHE</a:t>
            </a:r>
            <a:r>
              <a:rPr lang="ja-JP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工業団地の概要紹介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923207"/>
            <a:ext cx="89154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b="1" dirty="0"/>
              <a:t>1</a:t>
            </a:r>
            <a:r>
              <a:rPr lang="en-US" altLang="ja-JP" b="1" dirty="0" smtClean="0"/>
              <a:t>.</a:t>
            </a:r>
            <a:r>
              <a:rPr lang="ja-JP" altLang="en-US" b="1" dirty="0"/>
              <a:t>位</a:t>
            </a:r>
            <a:r>
              <a:rPr lang="ja-JP" altLang="en-US" b="1" dirty="0" smtClean="0"/>
              <a:t>置</a:t>
            </a:r>
            <a:r>
              <a:rPr lang="ja-JP" altLang="en-US" b="1" dirty="0"/>
              <a:t>、</a:t>
            </a:r>
            <a:r>
              <a:rPr lang="ja-JP" altLang="en-US" b="1" dirty="0" smtClean="0"/>
              <a:t>場</a:t>
            </a:r>
            <a:r>
              <a:rPr lang="ja-JP" altLang="en-US" b="1" dirty="0"/>
              <a:t>所：</a:t>
            </a:r>
            <a:r>
              <a:rPr lang="ja-JP" altLang="en-US" dirty="0"/>
              <a:t> </a:t>
            </a:r>
            <a:endParaRPr lang="en-US" altLang="ja-JP" dirty="0" smtClean="0"/>
          </a:p>
          <a:p>
            <a:pPr algn="just">
              <a:lnSpc>
                <a:spcPct val="150000"/>
              </a:lnSpc>
            </a:pPr>
            <a:r>
              <a:rPr lang="en-US" altLang="ja-JP" dirty="0"/>
              <a:t>	</a:t>
            </a:r>
            <a:r>
              <a:rPr lang="en-US" altLang="ja-JP" dirty="0" smtClean="0"/>
              <a:t>Cam </a:t>
            </a:r>
            <a:r>
              <a:rPr lang="en-US" altLang="ja-JP" dirty="0" err="1"/>
              <a:t>Khe</a:t>
            </a:r>
            <a:r>
              <a:rPr lang="en-US" altLang="ja-JP" dirty="0"/>
              <a:t> </a:t>
            </a:r>
            <a:r>
              <a:rPr lang="ja-JP" altLang="en-US" dirty="0"/>
              <a:t>工業団地</a:t>
            </a:r>
            <a:r>
              <a:rPr lang="ja-JP" altLang="en-US" dirty="0" smtClean="0"/>
              <a:t>は</a:t>
            </a:r>
            <a:r>
              <a:rPr lang="en-US" altLang="ja-JP" dirty="0" err="1"/>
              <a:t>Phu</a:t>
            </a:r>
            <a:r>
              <a:rPr lang="en-US" altLang="ja-JP" dirty="0"/>
              <a:t> </a:t>
            </a:r>
            <a:r>
              <a:rPr lang="en-US" altLang="ja-JP" dirty="0" err="1"/>
              <a:t>Tho</a:t>
            </a:r>
            <a:r>
              <a:rPr lang="en-US" altLang="ja-JP" dirty="0"/>
              <a:t> </a:t>
            </a:r>
            <a:r>
              <a:rPr lang="ja-JP" altLang="en-US" dirty="0"/>
              <a:t>州</a:t>
            </a:r>
            <a:r>
              <a:rPr lang="ja-JP" altLang="en-US" dirty="0" smtClean="0"/>
              <a:t>の</a:t>
            </a:r>
            <a:r>
              <a:rPr lang="ja-JP" altLang="en-US" dirty="0"/>
              <a:t>北西に位置し、</a:t>
            </a:r>
            <a:r>
              <a:rPr lang="en-US" altLang="ja-JP" dirty="0"/>
              <a:t>4</a:t>
            </a:r>
            <a:r>
              <a:rPr lang="ja-JP" altLang="en-US" dirty="0"/>
              <a:t>つ</a:t>
            </a:r>
            <a:r>
              <a:rPr lang="ja-JP" altLang="en-US" dirty="0" smtClean="0"/>
              <a:t>の町の基地に属しま</a:t>
            </a:r>
            <a:r>
              <a:rPr lang="ja-JP" altLang="en-US" dirty="0"/>
              <a:t>す：</a:t>
            </a:r>
            <a:r>
              <a:rPr lang="en-US" altLang="ja-JP" dirty="0" err="1"/>
              <a:t>Sai</a:t>
            </a:r>
            <a:r>
              <a:rPr lang="en-US" altLang="ja-JP" dirty="0"/>
              <a:t> </a:t>
            </a:r>
            <a:r>
              <a:rPr lang="en-US" altLang="ja-JP" dirty="0" err="1"/>
              <a:t>Nga</a:t>
            </a:r>
            <a:r>
              <a:rPr lang="ja-JP" altLang="en-US" dirty="0"/>
              <a:t>、 </a:t>
            </a:r>
            <a:r>
              <a:rPr lang="en-US" altLang="ja-JP" dirty="0" err="1"/>
              <a:t>Thanh</a:t>
            </a:r>
            <a:r>
              <a:rPr lang="en-US" altLang="ja-JP" dirty="0"/>
              <a:t> </a:t>
            </a:r>
            <a:r>
              <a:rPr lang="en-US" altLang="ja-JP" dirty="0" err="1"/>
              <a:t>Nga</a:t>
            </a:r>
            <a:r>
              <a:rPr lang="ja-JP" altLang="en-US" dirty="0"/>
              <a:t>、</a:t>
            </a:r>
            <a:r>
              <a:rPr lang="en-US" altLang="ja-JP" dirty="0"/>
              <a:t>Son </a:t>
            </a:r>
            <a:r>
              <a:rPr lang="en-US" altLang="ja-JP" dirty="0" err="1"/>
              <a:t>Nga</a:t>
            </a:r>
            <a:r>
              <a:rPr lang="ja-JP" altLang="en-US" dirty="0"/>
              <a:t>、</a:t>
            </a:r>
            <a:r>
              <a:rPr lang="en-US" altLang="ja-JP" dirty="0" err="1"/>
              <a:t>Xuong</a:t>
            </a:r>
            <a:r>
              <a:rPr lang="en-US" altLang="ja-JP" dirty="0"/>
              <a:t> </a:t>
            </a:r>
            <a:r>
              <a:rPr lang="en-US" altLang="ja-JP" dirty="0" err="1"/>
              <a:t>Thinh</a:t>
            </a:r>
            <a:r>
              <a:rPr lang="ja-JP" altLang="en-US" dirty="0"/>
              <a:t>、</a:t>
            </a:r>
            <a:r>
              <a:rPr lang="en-US" altLang="ja-JP" dirty="0" err="1"/>
              <a:t>Phu</a:t>
            </a:r>
            <a:r>
              <a:rPr lang="en-US" altLang="ja-JP" dirty="0"/>
              <a:t> </a:t>
            </a:r>
            <a:r>
              <a:rPr lang="en-US" altLang="ja-JP" dirty="0" err="1"/>
              <a:t>Tho</a:t>
            </a:r>
            <a:r>
              <a:rPr lang="ja-JP" altLang="en-US" dirty="0"/>
              <a:t>州の</a:t>
            </a:r>
            <a:r>
              <a:rPr lang="en-US" altLang="ja-JP" dirty="0"/>
              <a:t>Cam </a:t>
            </a:r>
            <a:r>
              <a:rPr lang="en-US" altLang="ja-JP" dirty="0" err="1" smtClean="0"/>
              <a:t>Khe</a:t>
            </a:r>
            <a:r>
              <a:rPr lang="ja-JP" altLang="en-US" dirty="0"/>
              <a:t>郡</a:t>
            </a:r>
            <a:r>
              <a:rPr lang="ja-JP" altLang="en-US" dirty="0" smtClean="0"/>
              <a:t>。 </a:t>
            </a:r>
            <a:endParaRPr lang="en-US" altLang="ja-JP" dirty="0" smtClean="0"/>
          </a:p>
          <a:p>
            <a:pPr algn="just">
              <a:lnSpc>
                <a:spcPct val="150000"/>
              </a:lnSpc>
            </a:pPr>
            <a:r>
              <a:rPr lang="en-US" altLang="ja-JP" b="1" dirty="0" smtClean="0"/>
              <a:t>2</a:t>
            </a:r>
            <a:r>
              <a:rPr lang="en-US" altLang="ja-JP" b="1" dirty="0"/>
              <a:t>.</a:t>
            </a:r>
            <a:r>
              <a:rPr lang="ja-JP" altLang="en-US" b="1" dirty="0"/>
              <a:t>総面積：</a:t>
            </a:r>
            <a:r>
              <a:rPr lang="en-US" altLang="ja-JP" dirty="0" smtClean="0"/>
              <a:t>450</a:t>
            </a:r>
            <a:r>
              <a:rPr lang="ja-JP" altLang="en-US" dirty="0" smtClean="0"/>
              <a:t>ヘクタール。 </a:t>
            </a:r>
            <a:endParaRPr lang="en-US" altLang="ja-JP" dirty="0" smtClean="0"/>
          </a:p>
          <a:p>
            <a:pPr algn="just">
              <a:lnSpc>
                <a:spcPct val="150000"/>
              </a:lnSpc>
            </a:pPr>
            <a:r>
              <a:rPr lang="en-US" altLang="ja-JP" b="1" dirty="0" smtClean="0"/>
              <a:t>3</a:t>
            </a:r>
            <a:r>
              <a:rPr lang="en-US" altLang="ja-JP" b="1" dirty="0"/>
              <a:t>.</a:t>
            </a:r>
            <a:r>
              <a:rPr lang="ja-JP" altLang="en-US" b="1" dirty="0"/>
              <a:t>工業団</a:t>
            </a:r>
            <a:r>
              <a:rPr lang="ja-JP" altLang="en-US" b="1" dirty="0" smtClean="0"/>
              <a:t>地</a:t>
            </a:r>
            <a:r>
              <a:rPr lang="ja-JP" altLang="en-US" b="1" dirty="0"/>
              <a:t>を</a:t>
            </a:r>
            <a:r>
              <a:rPr lang="ja-JP" altLang="en-US" b="1" dirty="0" smtClean="0"/>
              <a:t>計画する区</a:t>
            </a:r>
            <a:r>
              <a:rPr lang="ja-JP" altLang="en-US" b="1" dirty="0"/>
              <a:t>域の特徴：</a:t>
            </a:r>
            <a:r>
              <a:rPr lang="ja-JP" altLang="en-US" dirty="0"/>
              <a:t> </a:t>
            </a:r>
            <a:endParaRPr lang="en-US" altLang="ja-JP" dirty="0" smtClean="0"/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ja-JP" altLang="en-US" dirty="0" smtClean="0"/>
              <a:t>工業</a:t>
            </a:r>
            <a:r>
              <a:rPr lang="ja-JP" altLang="en-US" dirty="0"/>
              <a:t>団</a:t>
            </a:r>
            <a:r>
              <a:rPr lang="ja-JP" altLang="en-US" dirty="0" smtClean="0"/>
              <a:t>地は</a:t>
            </a:r>
            <a:r>
              <a:rPr lang="en-US" altLang="ja-JP" dirty="0" smtClean="0"/>
              <a:t>Cam </a:t>
            </a:r>
            <a:r>
              <a:rPr lang="en-US" altLang="ja-JP" dirty="0" err="1" smtClean="0"/>
              <a:t>Khe</a:t>
            </a:r>
            <a:r>
              <a:rPr lang="ja-JP" altLang="en-US" dirty="0" smtClean="0"/>
              <a:t>中心</a:t>
            </a:r>
            <a:r>
              <a:rPr lang="ja-JP" altLang="en-US" dirty="0"/>
              <a:t>地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3</a:t>
            </a:r>
            <a:r>
              <a:rPr lang="ja-JP" altLang="en-US" dirty="0"/>
              <a:t>キ</a:t>
            </a:r>
            <a:r>
              <a:rPr lang="ja-JP" altLang="en-US" dirty="0" smtClean="0"/>
              <a:t>ロ離れ、群のひとつの他科病院と他の医</a:t>
            </a:r>
            <a:r>
              <a:rPr lang="ja-JP" altLang="en-US" dirty="0"/>
              <a:t>療施</a:t>
            </a:r>
            <a:r>
              <a:rPr lang="ja-JP" altLang="en-US" dirty="0" smtClean="0"/>
              <a:t>設、</a:t>
            </a:r>
            <a:r>
              <a:rPr lang="en-US" altLang="ja-JP" dirty="0" smtClean="0"/>
              <a:t>AGRIBANK</a:t>
            </a:r>
            <a:r>
              <a:rPr lang="ja-JP" altLang="en-US" dirty="0" smtClean="0"/>
              <a:t>銀行をはじめ他の銀行の支店、取引所、社</a:t>
            </a:r>
            <a:r>
              <a:rPr lang="ja-JP" altLang="en-US" dirty="0"/>
              <a:t>会政策銀</a:t>
            </a:r>
            <a:r>
              <a:rPr lang="ja-JP" altLang="en-US" dirty="0" smtClean="0"/>
              <a:t>行などあ</a:t>
            </a:r>
            <a:r>
              <a:rPr lang="ja-JP" altLang="en-US" dirty="0"/>
              <a:t>りま</a:t>
            </a:r>
            <a:r>
              <a:rPr lang="ja-JP" altLang="en-US" dirty="0" smtClean="0"/>
              <a:t>す</a:t>
            </a:r>
            <a:r>
              <a:rPr lang="ja-JP" altLang="en-US" dirty="0"/>
              <a:t>。</a:t>
            </a:r>
            <a:endParaRPr lang="en-US" altLang="ja-JP" dirty="0" smtClean="0"/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ja-JP" altLang="en-US" dirty="0" smtClean="0"/>
              <a:t>道</a:t>
            </a:r>
            <a:r>
              <a:rPr lang="ja-JP" altLang="en-US" dirty="0"/>
              <a:t>路</a:t>
            </a:r>
            <a:r>
              <a:rPr lang="ja-JP" altLang="en-US" dirty="0" smtClean="0"/>
              <a:t>：</a:t>
            </a:r>
            <a:r>
              <a:rPr lang="en-US" altLang="ja-JP" dirty="0" smtClean="0"/>
              <a:t>Cam </a:t>
            </a:r>
            <a:r>
              <a:rPr lang="en-US" altLang="ja-JP" dirty="0" err="1"/>
              <a:t>Khe</a:t>
            </a:r>
            <a:r>
              <a:rPr lang="ja-JP" altLang="en-US" dirty="0"/>
              <a:t>工業団地から</a:t>
            </a:r>
            <a:r>
              <a:rPr lang="en-US" altLang="ja-JP" dirty="0"/>
              <a:t>0.8</a:t>
            </a:r>
            <a:r>
              <a:rPr lang="ja-JP" altLang="en-US" dirty="0"/>
              <a:t>キ</a:t>
            </a:r>
            <a:r>
              <a:rPr lang="ja-JP" altLang="en-US" dirty="0" smtClean="0"/>
              <a:t>ロ離れ、</a:t>
            </a:r>
            <a:r>
              <a:rPr lang="en-US" altLang="ja-JP" dirty="0" smtClean="0"/>
              <a:t>Ha </a:t>
            </a:r>
            <a:r>
              <a:rPr lang="en-US" altLang="ja-JP" dirty="0" err="1" smtClean="0"/>
              <a:t>Noi</a:t>
            </a:r>
            <a:r>
              <a:rPr lang="ja-JP" altLang="en-US" dirty="0" smtClean="0"/>
              <a:t>首都から</a:t>
            </a:r>
            <a:r>
              <a:rPr lang="en-US" altLang="ja-JP" dirty="0" smtClean="0"/>
              <a:t>100</a:t>
            </a:r>
            <a:r>
              <a:rPr lang="ja-JP" altLang="en-US" dirty="0" smtClean="0"/>
              <a:t>キロ離れ、</a:t>
            </a:r>
            <a:r>
              <a:rPr lang="en-US" altLang="ja-JP" dirty="0" smtClean="0"/>
              <a:t>Lao </a:t>
            </a:r>
            <a:r>
              <a:rPr lang="en-US" altLang="ja-JP" dirty="0" err="1" smtClean="0"/>
              <a:t>Cai</a:t>
            </a:r>
            <a:r>
              <a:rPr lang="ja-JP" altLang="en-US" dirty="0" smtClean="0"/>
              <a:t>国境ゲートから</a:t>
            </a:r>
            <a:r>
              <a:rPr lang="en-US" altLang="ja-JP" dirty="0" smtClean="0"/>
              <a:t>250</a:t>
            </a:r>
            <a:r>
              <a:rPr lang="ja-JP" altLang="en-US" dirty="0" smtClean="0"/>
              <a:t>キロ、</a:t>
            </a:r>
            <a:r>
              <a:rPr lang="en-US" altLang="ja-JP" dirty="0" err="1" smtClean="0"/>
              <a:t>Hai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Phong</a:t>
            </a:r>
            <a:r>
              <a:rPr lang="ja-JP" altLang="en-US" dirty="0" smtClean="0"/>
              <a:t>港から</a:t>
            </a:r>
            <a:r>
              <a:rPr lang="en-US" altLang="ja-JP" dirty="0" smtClean="0"/>
              <a:t>150</a:t>
            </a:r>
            <a:r>
              <a:rPr lang="ja-JP" altLang="en-US" dirty="0" smtClean="0"/>
              <a:t>キロ</a:t>
            </a:r>
            <a:r>
              <a:rPr lang="ja-JP" altLang="en-US" dirty="0"/>
              <a:t>離れる交差点</a:t>
            </a:r>
            <a:r>
              <a:rPr lang="en-US" altLang="ja-JP" dirty="0" smtClean="0"/>
              <a:t>IC.10</a:t>
            </a:r>
            <a:r>
              <a:rPr lang="ja-JP" altLang="en-US" dirty="0" smtClean="0"/>
              <a:t>に</a:t>
            </a:r>
            <a:r>
              <a:rPr lang="en-US" altLang="ja-JP" dirty="0" err="1" smtClean="0"/>
              <a:t>Noi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Bai</a:t>
            </a:r>
            <a:r>
              <a:rPr lang="en-US" altLang="ja-JP" dirty="0"/>
              <a:t> </a:t>
            </a:r>
            <a:r>
              <a:rPr lang="en-US" altLang="ja-JP" dirty="0" smtClean="0"/>
              <a:t>– Lao </a:t>
            </a:r>
            <a:r>
              <a:rPr lang="en-US" altLang="ja-JP" dirty="0" err="1" smtClean="0"/>
              <a:t>Cai</a:t>
            </a:r>
            <a:r>
              <a:rPr lang="ja-JP" altLang="en-US" dirty="0" smtClean="0"/>
              <a:t>高速道路</a:t>
            </a:r>
            <a:r>
              <a:rPr lang="ja-JP" altLang="en-US" dirty="0"/>
              <a:t>と</a:t>
            </a:r>
            <a:r>
              <a:rPr lang="ja-JP" altLang="en-US" dirty="0" smtClean="0"/>
              <a:t>工業</a:t>
            </a:r>
            <a:r>
              <a:rPr lang="ja-JP" altLang="en-US" dirty="0"/>
              <a:t>団地</a:t>
            </a:r>
            <a:r>
              <a:rPr lang="ja-JP" altLang="en-US" dirty="0" smtClean="0"/>
              <a:t>を</a:t>
            </a:r>
            <a:r>
              <a:rPr lang="ja-JP" altLang="en-US" dirty="0"/>
              <a:t>結ぶ道路がありま</a:t>
            </a:r>
            <a:r>
              <a:rPr lang="ja-JP" altLang="en-US" dirty="0" smtClean="0"/>
              <a:t>す</a:t>
            </a:r>
            <a:r>
              <a:rPr lang="ja-JP" altLang="en-US" dirty="0"/>
              <a:t>。</a:t>
            </a:r>
            <a:endParaRPr lang="en-US" altLang="ja-JP" dirty="0" smtClean="0"/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ja-JP" altLang="en-US" dirty="0" smtClean="0"/>
              <a:t>鉄</a:t>
            </a:r>
            <a:r>
              <a:rPr lang="ja-JP" altLang="en-US" dirty="0"/>
              <a:t>道：</a:t>
            </a:r>
            <a:r>
              <a:rPr lang="en-US" altLang="ja-JP" dirty="0" err="1"/>
              <a:t>Phu</a:t>
            </a:r>
            <a:r>
              <a:rPr lang="en-US" altLang="ja-JP" dirty="0"/>
              <a:t> </a:t>
            </a:r>
            <a:r>
              <a:rPr lang="en-US" altLang="ja-JP" dirty="0" err="1"/>
              <a:t>Tho</a:t>
            </a:r>
            <a:r>
              <a:rPr lang="ja-JP" altLang="en-US" dirty="0"/>
              <a:t>鉄道駅（</a:t>
            </a:r>
            <a:r>
              <a:rPr lang="en-US" altLang="ja-JP" dirty="0" err="1"/>
              <a:t>Phu</a:t>
            </a:r>
            <a:r>
              <a:rPr lang="en-US" altLang="ja-JP" dirty="0"/>
              <a:t> </a:t>
            </a:r>
            <a:r>
              <a:rPr lang="en-US" altLang="ja-JP" dirty="0" err="1" smtClean="0"/>
              <a:t>Tho</a:t>
            </a:r>
            <a:r>
              <a:rPr lang="ja-JP" altLang="en-US" dirty="0"/>
              <a:t>街</a:t>
            </a:r>
            <a:r>
              <a:rPr lang="ja-JP" altLang="en-US" dirty="0" smtClean="0"/>
              <a:t>）</a:t>
            </a:r>
            <a:r>
              <a:rPr lang="ja-JP" altLang="en-US" dirty="0"/>
              <a:t>および</a:t>
            </a:r>
            <a:r>
              <a:rPr lang="en-US" altLang="ja-JP" dirty="0"/>
              <a:t>Chi </a:t>
            </a:r>
            <a:r>
              <a:rPr lang="en-US" altLang="ja-JP" dirty="0" smtClean="0"/>
              <a:t>Chu</a:t>
            </a:r>
            <a:r>
              <a:rPr lang="ja-JP" altLang="en-US" dirty="0" smtClean="0"/>
              <a:t>鉄</a:t>
            </a:r>
            <a:r>
              <a:rPr lang="ja-JP" altLang="en-US" dirty="0"/>
              <a:t>道駅（</a:t>
            </a:r>
            <a:r>
              <a:rPr lang="en-US" altLang="ja-JP" dirty="0" err="1"/>
              <a:t>Thanh</a:t>
            </a:r>
            <a:r>
              <a:rPr lang="en-US" altLang="ja-JP" dirty="0"/>
              <a:t> Ba</a:t>
            </a:r>
            <a:r>
              <a:rPr lang="ja-JP" altLang="en-US" dirty="0"/>
              <a:t>地区）の近く。 </a:t>
            </a:r>
            <a:endParaRPr lang="en-US" altLang="ja-JP" dirty="0" smtClean="0"/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ja-JP" altLang="en-US" dirty="0" smtClean="0"/>
              <a:t>水</a:t>
            </a:r>
            <a:r>
              <a:rPr lang="ja-JP" altLang="en-US" dirty="0"/>
              <a:t>路</a:t>
            </a:r>
            <a:r>
              <a:rPr lang="ja-JP" altLang="en-US" dirty="0" smtClean="0"/>
              <a:t>：</a:t>
            </a:r>
            <a:r>
              <a:rPr lang="en-US" altLang="ja-JP" dirty="0" smtClean="0"/>
              <a:t>Hong </a:t>
            </a:r>
            <a:r>
              <a:rPr lang="ja-JP" altLang="en-US" dirty="0" smtClean="0"/>
              <a:t>川</a:t>
            </a:r>
            <a:r>
              <a:rPr lang="ja-JP" altLang="en-US" dirty="0"/>
              <a:t>ま</a:t>
            </a:r>
            <a:r>
              <a:rPr lang="ja-JP" altLang="en-US" dirty="0" smtClean="0"/>
              <a:t>で短</a:t>
            </a:r>
            <a:r>
              <a:rPr lang="ja-JP" altLang="en-US" dirty="0"/>
              <a:t>い距離</a:t>
            </a:r>
            <a:r>
              <a:rPr lang="ja-JP" altLang="en-US" dirty="0" smtClean="0"/>
              <a:t>、</a:t>
            </a:r>
            <a:r>
              <a:rPr lang="ja-JP" altLang="en-US" dirty="0"/>
              <a:t>水路</a:t>
            </a:r>
            <a:r>
              <a:rPr lang="ja-JP" altLang="en-US" dirty="0" smtClean="0"/>
              <a:t>輸</a:t>
            </a:r>
            <a:r>
              <a:rPr lang="ja-JP" altLang="en-US" dirty="0"/>
              <a:t>送の利</a:t>
            </a:r>
            <a:r>
              <a:rPr lang="ja-JP" altLang="en-US" dirty="0" smtClean="0"/>
              <a:t>点です。 </a:t>
            </a:r>
            <a:endParaRPr lang="en-US" altLang="ja-JP" dirty="0" smtClean="0"/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r>
              <a:rPr lang="ja-JP" altLang="en-US" dirty="0" smtClean="0"/>
              <a:t>飛</a:t>
            </a:r>
            <a:r>
              <a:rPr lang="ja-JP" altLang="en-US" dirty="0"/>
              <a:t>行機で</a:t>
            </a:r>
            <a:r>
              <a:rPr lang="ja-JP" altLang="en-US" dirty="0" smtClean="0"/>
              <a:t>：</a:t>
            </a:r>
            <a:r>
              <a:rPr lang="en-US" altLang="ja-JP" dirty="0" err="1" smtClean="0"/>
              <a:t>Noi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Bai</a:t>
            </a:r>
            <a:r>
              <a:rPr lang="ja-JP" altLang="en-US" dirty="0" smtClean="0"/>
              <a:t>国</a:t>
            </a:r>
            <a:r>
              <a:rPr lang="ja-JP" altLang="en-US" dirty="0"/>
              <a:t>際</a:t>
            </a:r>
            <a:r>
              <a:rPr lang="ja-JP" altLang="en-US" dirty="0" smtClean="0"/>
              <a:t>空港</a:t>
            </a:r>
            <a:r>
              <a:rPr lang="ja-JP" altLang="en-US" dirty="0"/>
              <a:t>から</a:t>
            </a:r>
            <a:r>
              <a:rPr lang="en-US" altLang="ja-JP" dirty="0" smtClean="0"/>
              <a:t>75</a:t>
            </a:r>
            <a:r>
              <a:rPr lang="ja-JP" altLang="en-US" dirty="0" smtClean="0"/>
              <a:t>キロ離れます。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961307"/>
            <a:ext cx="89154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ja-JP" altLang="en-US" b="1" dirty="0" smtClean="0"/>
              <a:t>利</a:t>
            </a:r>
            <a:r>
              <a:rPr lang="ja-JP" altLang="en-US" b="1" dirty="0"/>
              <a:t>用可能なインフラ： </a:t>
            </a:r>
            <a:endParaRPr lang="en-US" altLang="ja-JP" b="1" dirty="0" smtClean="0"/>
          </a:p>
          <a:p>
            <a:pPr algn="just">
              <a:lnSpc>
                <a:spcPct val="150000"/>
              </a:lnSpc>
            </a:pPr>
            <a:r>
              <a:rPr lang="en-US" altLang="ja-JP" b="1" dirty="0"/>
              <a:t>	</a:t>
            </a:r>
            <a:r>
              <a:rPr lang="en-US" altLang="ja-JP" dirty="0" smtClean="0"/>
              <a:t>+</a:t>
            </a:r>
            <a:r>
              <a:rPr lang="ja-JP" altLang="en-US" dirty="0"/>
              <a:t>電線：</a:t>
            </a:r>
            <a:r>
              <a:rPr lang="en-US" altLang="ja-JP" dirty="0" smtClean="0"/>
              <a:t>35KV</a:t>
            </a:r>
            <a:r>
              <a:rPr lang="ja-JP" altLang="en-US" dirty="0" smtClean="0"/>
              <a:t>、</a:t>
            </a:r>
            <a:r>
              <a:rPr lang="en-US" altLang="ja-JP" dirty="0" smtClean="0"/>
              <a:t>110KV</a:t>
            </a:r>
            <a:r>
              <a:rPr lang="ja-JP" altLang="en-US" dirty="0" smtClean="0"/>
              <a:t>のラインは</a:t>
            </a:r>
            <a:r>
              <a:rPr lang="ja-JP" altLang="en-US" dirty="0"/>
              <a:t>計画さ</a:t>
            </a:r>
            <a:r>
              <a:rPr lang="ja-JP" altLang="en-US" dirty="0" smtClean="0"/>
              <a:t>れる工業</a:t>
            </a:r>
            <a:r>
              <a:rPr lang="ja-JP" altLang="en-US" dirty="0"/>
              <a:t>団地</a:t>
            </a:r>
            <a:r>
              <a:rPr lang="ja-JP" altLang="en-US" dirty="0" smtClean="0"/>
              <a:t>の</a:t>
            </a:r>
            <a:r>
              <a:rPr lang="ja-JP" altLang="en-US" dirty="0"/>
              <a:t>近くにあります。 </a:t>
            </a:r>
            <a:endParaRPr lang="en-US" altLang="ja-JP" dirty="0" smtClean="0"/>
          </a:p>
          <a:p>
            <a:pPr algn="just">
              <a:lnSpc>
                <a:spcPct val="150000"/>
              </a:lnSpc>
            </a:pPr>
            <a:r>
              <a:rPr lang="en-US" altLang="ja-JP" dirty="0"/>
              <a:t>	</a:t>
            </a:r>
            <a:r>
              <a:rPr lang="en-US" altLang="ja-JP" dirty="0" smtClean="0"/>
              <a:t>+</a:t>
            </a:r>
            <a:r>
              <a:rPr lang="ja-JP" altLang="en-US" dirty="0"/>
              <a:t>給水：</a:t>
            </a:r>
            <a:r>
              <a:rPr lang="en-US" altLang="ja-JP" dirty="0"/>
              <a:t>12,000m3 </a:t>
            </a:r>
            <a:r>
              <a:rPr lang="en-US" altLang="ja-JP" dirty="0" smtClean="0"/>
              <a:t>/</a:t>
            </a:r>
            <a:r>
              <a:rPr lang="ja-JP" altLang="en-US" dirty="0"/>
              <a:t>日</a:t>
            </a:r>
            <a:r>
              <a:rPr lang="ja-JP" altLang="en-US" dirty="0" smtClean="0"/>
              <a:t>、産</a:t>
            </a:r>
            <a:r>
              <a:rPr lang="ja-JP" altLang="en-US" dirty="0"/>
              <a:t>業用およ</a:t>
            </a:r>
            <a:r>
              <a:rPr lang="ja-JP" altLang="en-US" dirty="0" smtClean="0"/>
              <a:t>び工業団地の労</a:t>
            </a:r>
            <a:r>
              <a:rPr lang="ja-JP" altLang="en-US" dirty="0"/>
              <a:t>働</a:t>
            </a:r>
            <a:r>
              <a:rPr lang="ja-JP" altLang="en-US" dirty="0" smtClean="0"/>
              <a:t>者の生活に提供します。 </a:t>
            </a:r>
            <a:endParaRPr lang="en-US" altLang="ja-JP" dirty="0" smtClean="0"/>
          </a:p>
          <a:p>
            <a:pPr algn="just">
              <a:lnSpc>
                <a:spcPct val="150000"/>
              </a:lnSpc>
            </a:pPr>
            <a:r>
              <a:rPr lang="en-US" altLang="ja-JP" dirty="0"/>
              <a:t>	</a:t>
            </a:r>
            <a:r>
              <a:rPr lang="en-US" altLang="ja-JP" dirty="0" smtClean="0"/>
              <a:t>+</a:t>
            </a:r>
            <a:r>
              <a:rPr lang="ja-JP" altLang="en-US" dirty="0"/>
              <a:t>排水処理システム：</a:t>
            </a:r>
            <a:r>
              <a:rPr lang="en-US" altLang="ja-JP" dirty="0"/>
              <a:t>1</a:t>
            </a:r>
            <a:r>
              <a:rPr lang="ja-JP" altLang="en-US" dirty="0" smtClean="0"/>
              <a:t>日当たり</a:t>
            </a:r>
            <a:r>
              <a:rPr lang="en-US" altLang="ja-JP" dirty="0" smtClean="0"/>
              <a:t>10,500m3</a:t>
            </a:r>
            <a:r>
              <a:rPr lang="ja-JP" altLang="en-US" dirty="0"/>
              <a:t>の排水処理プラン</a:t>
            </a:r>
            <a:r>
              <a:rPr lang="ja-JP" altLang="en-US" dirty="0" smtClean="0"/>
              <a:t>トを計画し、建設する</a:t>
            </a:r>
            <a:r>
              <a:rPr lang="en-US" altLang="ja-JP" dirty="0" smtClean="0"/>
              <a:t>	</a:t>
            </a:r>
            <a:r>
              <a:rPr lang="ja-JP" altLang="en-US" dirty="0" smtClean="0"/>
              <a:t>予定です。 </a:t>
            </a:r>
            <a:endParaRPr lang="en-US" altLang="ja-JP" dirty="0" smtClean="0"/>
          </a:p>
          <a:p>
            <a:pPr algn="just">
              <a:lnSpc>
                <a:spcPct val="150000"/>
              </a:lnSpc>
            </a:pPr>
            <a:r>
              <a:rPr lang="en-US" altLang="ja-JP" dirty="0"/>
              <a:t>	</a:t>
            </a:r>
            <a:r>
              <a:rPr lang="en-US" altLang="ja-JP" dirty="0" smtClean="0"/>
              <a:t>+</a:t>
            </a:r>
            <a:r>
              <a:rPr lang="ja-JP" altLang="en-US" dirty="0"/>
              <a:t>情報交換システム：円滑に通信シス</a:t>
            </a:r>
            <a:r>
              <a:rPr lang="ja-JP" altLang="en-US" dirty="0" smtClean="0"/>
              <a:t>テムは</a:t>
            </a:r>
            <a:r>
              <a:rPr lang="en-US" altLang="ja-JP" dirty="0" err="1" smtClean="0"/>
              <a:t>Viettel</a:t>
            </a:r>
            <a:r>
              <a:rPr lang="ja-JP" altLang="en-US" dirty="0"/>
              <a:t>や</a:t>
            </a:r>
            <a:r>
              <a:rPr lang="en-US" altLang="ja-JP" dirty="0"/>
              <a:t>VNPT</a:t>
            </a:r>
            <a:r>
              <a:rPr lang="ja-JP" altLang="en-US" dirty="0"/>
              <a:t>などのネットワーク事</a:t>
            </a:r>
            <a:r>
              <a:rPr lang="ja-JP" altLang="en-US" dirty="0" smtClean="0"/>
              <a:t>業</a:t>
            </a:r>
            <a:r>
              <a:rPr lang="en-US" altLang="ja-JP" dirty="0" smtClean="0"/>
              <a:t>	</a:t>
            </a:r>
            <a:r>
              <a:rPr lang="ja-JP" altLang="en-US" dirty="0" smtClean="0"/>
              <a:t>者から提供</a:t>
            </a:r>
            <a:r>
              <a:rPr lang="ja-JP" altLang="en-US" dirty="0"/>
              <a:t>されます。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algn="just">
              <a:lnSpc>
                <a:spcPct val="150000"/>
              </a:lnSpc>
            </a:pPr>
            <a:r>
              <a:rPr lang="en-US" altLang="ja-JP" dirty="0"/>
              <a:t>	</a:t>
            </a:r>
            <a:r>
              <a:rPr lang="en-US" altLang="ja-JP" dirty="0" smtClean="0"/>
              <a:t>+</a:t>
            </a:r>
            <a:r>
              <a:rPr lang="ja-JP" altLang="en-US" dirty="0"/>
              <a:t>内部交通システム：主要道</a:t>
            </a:r>
            <a:r>
              <a:rPr lang="ja-JP" altLang="en-US" dirty="0" smtClean="0"/>
              <a:t>路</a:t>
            </a:r>
            <a:r>
              <a:rPr lang="ja-JP" altLang="en-US" dirty="0"/>
              <a:t>の</a:t>
            </a:r>
            <a:r>
              <a:rPr lang="ja-JP" altLang="en-US" dirty="0" smtClean="0"/>
              <a:t>広さは</a:t>
            </a:r>
            <a:r>
              <a:rPr lang="en-US" altLang="ja-JP" dirty="0" smtClean="0"/>
              <a:t>44.5</a:t>
            </a:r>
            <a:r>
              <a:rPr lang="ja-JP" altLang="en-US" dirty="0"/>
              <a:t>メート</a:t>
            </a:r>
            <a:r>
              <a:rPr lang="ja-JP" altLang="en-US" dirty="0" smtClean="0"/>
              <a:t>ル</a:t>
            </a:r>
            <a:r>
              <a:rPr lang="ja-JP" altLang="en-US" dirty="0"/>
              <a:t>で、路</a:t>
            </a:r>
            <a:r>
              <a:rPr lang="ja-JP" altLang="en-US" dirty="0" smtClean="0"/>
              <a:t>面デ</a:t>
            </a:r>
            <a:r>
              <a:rPr lang="ja-JP" altLang="en-US" dirty="0"/>
              <a:t>ィバイダーの</a:t>
            </a:r>
            <a:r>
              <a:rPr lang="ja-JP" altLang="en-US" dirty="0" smtClean="0"/>
              <a:t>両　　　</a:t>
            </a:r>
            <a:r>
              <a:rPr lang="en-US" altLang="ja-JP" dirty="0" smtClean="0"/>
              <a:t>	</a:t>
            </a:r>
            <a:r>
              <a:rPr lang="ja-JP" altLang="en-US" dirty="0" smtClean="0"/>
              <a:t>側の広さは</a:t>
            </a:r>
            <a:r>
              <a:rPr lang="en-US" altLang="ja-JP" dirty="0" smtClean="0"/>
              <a:t>11.25</a:t>
            </a:r>
            <a:r>
              <a:rPr lang="ja-JP" altLang="en-US" dirty="0"/>
              <a:t>メートル</a:t>
            </a:r>
            <a:r>
              <a:rPr lang="ja-JP" altLang="en-US" dirty="0" smtClean="0"/>
              <a:t>で、工業の</a:t>
            </a:r>
            <a:r>
              <a:rPr lang="ja-JP" altLang="en-US" dirty="0"/>
              <a:t>内</a:t>
            </a:r>
            <a:r>
              <a:rPr lang="ja-JP" altLang="en-US" dirty="0" smtClean="0"/>
              <a:t>道の広さは</a:t>
            </a:r>
            <a:r>
              <a:rPr lang="en-US" altLang="ja-JP" dirty="0" smtClean="0"/>
              <a:t>11.25</a:t>
            </a:r>
            <a:r>
              <a:rPr lang="ja-JP" altLang="en-US" dirty="0" smtClean="0"/>
              <a:t>メートルです。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CAM KHE</a:t>
            </a:r>
            <a:r>
              <a:rPr lang="ja-JP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工業団地の概</a:t>
            </a:r>
            <a:r>
              <a:rPr lang="ja-JP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要紹介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2400" y="853619"/>
            <a:ext cx="89154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ja-JP" b="1" dirty="0"/>
              <a:t>1.</a:t>
            </a:r>
            <a:r>
              <a:rPr lang="ja-JP" altLang="en-US" b="1" dirty="0"/>
              <a:t>インフラの賃貸料</a:t>
            </a:r>
            <a:r>
              <a:rPr lang="ja-JP" altLang="en-US" b="1" dirty="0" smtClean="0"/>
              <a:t>：</a:t>
            </a:r>
            <a:r>
              <a:rPr lang="en-US" altLang="ja-JP" smtClean="0"/>
              <a:t>27 </a:t>
            </a:r>
            <a:r>
              <a:rPr lang="en-US" altLang="ja-JP" smtClean="0"/>
              <a:t>$-</a:t>
            </a:r>
            <a:r>
              <a:rPr lang="en-US" altLang="ja-JP" smtClean="0"/>
              <a:t>45</a:t>
            </a:r>
            <a:r>
              <a:rPr lang="en-US" altLang="ja-JP" smtClean="0"/>
              <a:t> </a:t>
            </a:r>
            <a:r>
              <a:rPr lang="en-US" altLang="ja-JP" dirty="0"/>
              <a:t>$ / m2</a:t>
            </a:r>
            <a:r>
              <a:rPr lang="ja-JP" altLang="en-US" dirty="0"/>
              <a:t>（付加価</a:t>
            </a:r>
            <a:r>
              <a:rPr lang="ja-JP" altLang="en-US" dirty="0" smtClean="0"/>
              <a:t>値税付き無し）。 </a:t>
            </a:r>
            <a:endParaRPr lang="en-US" altLang="ja-JP" dirty="0" smtClean="0"/>
          </a:p>
          <a:p>
            <a:pPr algn="just" eaLnBrk="0" hangingPunct="0">
              <a:lnSpc>
                <a:spcPct val="150000"/>
              </a:lnSpc>
            </a:pPr>
            <a:r>
              <a:rPr lang="en-US" altLang="ja-JP" b="1" dirty="0" smtClean="0"/>
              <a:t>2.</a:t>
            </a:r>
            <a:r>
              <a:rPr lang="ja-JP" altLang="en-US" b="1" dirty="0"/>
              <a:t>土地賃料</a:t>
            </a:r>
            <a:r>
              <a:rPr lang="ja-JP" altLang="en-US" b="1" dirty="0" smtClean="0"/>
              <a:t>：</a:t>
            </a:r>
            <a:r>
              <a:rPr lang="en-US" altLang="ja-JP" dirty="0" smtClean="0"/>
              <a:t>0.106USD </a:t>
            </a:r>
            <a:r>
              <a:rPr lang="en-US" altLang="ja-JP" dirty="0"/>
              <a:t>/ m2 /</a:t>
            </a:r>
            <a:r>
              <a:rPr lang="ja-JP" altLang="en-US" dirty="0"/>
              <a:t>年。年間支払</a:t>
            </a:r>
            <a:r>
              <a:rPr lang="ja-JP" altLang="en-US" dirty="0" smtClean="0"/>
              <a:t>い。</a:t>
            </a:r>
            <a:r>
              <a:rPr lang="ja-JP" altLang="en-US" dirty="0"/>
              <a:t>投資家</a:t>
            </a:r>
            <a:r>
              <a:rPr lang="ja-JP" altLang="en-US" dirty="0" smtClean="0"/>
              <a:t>が</a:t>
            </a:r>
            <a:r>
              <a:rPr lang="ja-JP" altLang="en-US" dirty="0"/>
              <a:t>一</a:t>
            </a:r>
            <a:r>
              <a:rPr lang="ja-JP" altLang="en-US" dirty="0" smtClean="0"/>
              <a:t>括</a:t>
            </a:r>
            <a:r>
              <a:rPr lang="ja-JP" altLang="en-US" dirty="0"/>
              <a:t>で</a:t>
            </a:r>
            <a:r>
              <a:rPr lang="ja-JP" altLang="en-US" dirty="0" smtClean="0"/>
              <a:t>支払うと、</a:t>
            </a:r>
            <a:r>
              <a:rPr lang="en-US" altLang="ja-JP" dirty="0"/>
              <a:t>15</a:t>
            </a:r>
            <a:r>
              <a:rPr lang="ja-JP" altLang="en-US" dirty="0"/>
              <a:t>％減額されま</a:t>
            </a:r>
            <a:r>
              <a:rPr lang="ja-JP" altLang="en-US" dirty="0" smtClean="0"/>
              <a:t>す</a:t>
            </a:r>
            <a:endParaRPr lang="en-US" altLang="ja-JP" dirty="0" smtClean="0"/>
          </a:p>
          <a:p>
            <a:pPr algn="just" eaLnBrk="0" hangingPunct="0">
              <a:lnSpc>
                <a:spcPct val="150000"/>
              </a:lnSpc>
            </a:pPr>
            <a:r>
              <a:rPr lang="en-US" altLang="ja-JP" b="1" dirty="0" smtClean="0"/>
              <a:t>3</a:t>
            </a:r>
            <a:r>
              <a:rPr lang="en-US" altLang="ja-JP" b="1" dirty="0"/>
              <a:t>.</a:t>
            </a:r>
            <a:r>
              <a:rPr lang="ja-JP" altLang="en-US" b="1" dirty="0"/>
              <a:t>管理費</a:t>
            </a:r>
            <a:r>
              <a:rPr lang="ja-JP" altLang="en-US" b="1" dirty="0" smtClean="0"/>
              <a:t>：</a:t>
            </a:r>
            <a:r>
              <a:rPr lang="en-US" altLang="ja-JP" dirty="0" smtClean="0"/>
              <a:t>0.507USD/ </a:t>
            </a:r>
            <a:r>
              <a:rPr lang="en-US" altLang="ja-JP" dirty="0"/>
              <a:t>m2 /</a:t>
            </a:r>
            <a:r>
              <a:rPr lang="ja-JP" altLang="en-US" dirty="0"/>
              <a:t>年（付加価値</a:t>
            </a:r>
            <a:r>
              <a:rPr lang="ja-JP" altLang="en-US" dirty="0" smtClean="0"/>
              <a:t>税</a:t>
            </a:r>
            <a:r>
              <a:rPr lang="ja-JP" altLang="en-US" dirty="0"/>
              <a:t>付</a:t>
            </a:r>
            <a:r>
              <a:rPr lang="ja-JP" altLang="en-US" dirty="0" smtClean="0"/>
              <a:t>き無し）。</a:t>
            </a:r>
            <a:r>
              <a:rPr lang="ja-JP" altLang="en-US" dirty="0"/>
              <a:t>年間支払い。投資家が一括で支払う</a:t>
            </a:r>
            <a:r>
              <a:rPr lang="ja-JP" altLang="en-US" dirty="0" smtClean="0"/>
              <a:t>と</a:t>
            </a:r>
            <a:r>
              <a:rPr lang="en-US" altLang="ja-JP" dirty="0" smtClean="0"/>
              <a:t>15</a:t>
            </a:r>
            <a:r>
              <a:rPr lang="ja-JP" altLang="en-US" dirty="0"/>
              <a:t>％減額されます。 </a:t>
            </a:r>
            <a:endParaRPr lang="en-US" altLang="ja-JP" dirty="0" smtClean="0"/>
          </a:p>
          <a:p>
            <a:pPr algn="just" eaLnBrk="0" hangingPunct="0">
              <a:lnSpc>
                <a:spcPct val="150000"/>
              </a:lnSpc>
            </a:pPr>
            <a:r>
              <a:rPr lang="en-US" altLang="ja-JP" b="1" dirty="0" smtClean="0"/>
              <a:t>4</a:t>
            </a:r>
            <a:r>
              <a:rPr lang="en-US" altLang="ja-JP" b="1" dirty="0"/>
              <a:t>.</a:t>
            </a:r>
            <a:r>
              <a:rPr lang="ja-JP" altLang="en-US" b="1" dirty="0"/>
              <a:t>清浄な水を使用するため</a:t>
            </a:r>
            <a:r>
              <a:rPr lang="ja-JP" altLang="en-US" b="1" dirty="0" smtClean="0"/>
              <a:t>の</a:t>
            </a:r>
            <a:r>
              <a:rPr lang="ja-JP" altLang="en-US" b="1" dirty="0"/>
              <a:t>料金</a:t>
            </a:r>
            <a:r>
              <a:rPr lang="ja-JP" altLang="en-US" b="1" dirty="0" smtClean="0"/>
              <a:t>：</a:t>
            </a:r>
            <a:r>
              <a:rPr lang="en-US" altLang="ja-JP" dirty="0" smtClean="0"/>
              <a:t>12.000</a:t>
            </a:r>
            <a:r>
              <a:rPr lang="ja-JP" altLang="en-US" dirty="0" smtClean="0"/>
              <a:t>ベトナムドン</a:t>
            </a:r>
            <a:r>
              <a:rPr lang="en-US" altLang="ja-JP" dirty="0" smtClean="0"/>
              <a:t>/ </a:t>
            </a:r>
            <a:r>
              <a:rPr lang="en-US" altLang="ja-JP" dirty="0"/>
              <a:t>m3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algn="just" eaLnBrk="0" hangingPunct="0">
              <a:lnSpc>
                <a:spcPct val="150000"/>
              </a:lnSpc>
            </a:pPr>
            <a:r>
              <a:rPr lang="en-US" altLang="ja-JP" b="1" dirty="0" smtClean="0"/>
              <a:t>5</a:t>
            </a:r>
            <a:r>
              <a:rPr lang="en-US" altLang="ja-JP" b="1" dirty="0"/>
              <a:t>.</a:t>
            </a:r>
            <a:r>
              <a:rPr lang="ja-JP" altLang="en-US" b="1" dirty="0"/>
              <a:t>電気代</a:t>
            </a:r>
            <a:r>
              <a:rPr lang="ja-JP" altLang="en-US" b="1" dirty="0" smtClean="0"/>
              <a:t>：</a:t>
            </a:r>
            <a:endParaRPr lang="en-US" altLang="ja-JP" b="1" dirty="0" smtClean="0"/>
          </a:p>
          <a:p>
            <a:pPr algn="just" eaLnBrk="0" hangingPunct="0">
              <a:lnSpc>
                <a:spcPct val="150000"/>
              </a:lnSpc>
            </a:pPr>
            <a:r>
              <a:rPr lang="ja-JP" altLang="en-US" b="1" dirty="0"/>
              <a:t>－</a:t>
            </a:r>
            <a:r>
              <a:rPr lang="ja-JP" altLang="en-US" dirty="0" smtClean="0"/>
              <a:t>低</a:t>
            </a:r>
            <a:r>
              <a:rPr lang="ja-JP" altLang="en-US" dirty="0"/>
              <a:t>電圧：通常時は</a:t>
            </a:r>
            <a:r>
              <a:rPr lang="en-US" altLang="ja-JP" dirty="0"/>
              <a:t>1.452 </a:t>
            </a:r>
            <a:r>
              <a:rPr lang="ja-JP" altLang="en-US" dirty="0" smtClean="0"/>
              <a:t>ベトナムドン</a:t>
            </a:r>
            <a:r>
              <a:rPr lang="en-US" altLang="ja-JP" dirty="0" smtClean="0"/>
              <a:t> </a:t>
            </a:r>
            <a:r>
              <a:rPr lang="en-US" altLang="ja-JP" dirty="0"/>
              <a:t>/ </a:t>
            </a:r>
            <a:r>
              <a:rPr lang="en-US" altLang="ja-JP" dirty="0" smtClean="0"/>
              <a:t>kwh</a:t>
            </a:r>
            <a:r>
              <a:rPr lang="ja-JP" altLang="en-US" dirty="0"/>
              <a:t>です。オフピーク</a:t>
            </a:r>
            <a:r>
              <a:rPr lang="ja-JP" altLang="en-US" dirty="0" smtClean="0"/>
              <a:t>時</a:t>
            </a:r>
            <a:r>
              <a:rPr lang="ja-JP" altLang="en-US" dirty="0"/>
              <a:t>は</a:t>
            </a:r>
            <a:r>
              <a:rPr lang="en-US" altLang="ja-JP" dirty="0" smtClean="0"/>
              <a:t>918</a:t>
            </a:r>
            <a:r>
              <a:rPr lang="ja-JP" altLang="en-US" dirty="0" smtClean="0"/>
              <a:t>ベトナムドン</a:t>
            </a:r>
            <a:r>
              <a:rPr lang="en-US" altLang="ja-JP" dirty="0" smtClean="0"/>
              <a:t> </a:t>
            </a:r>
            <a:r>
              <a:rPr lang="en-US" altLang="ja-JP" dirty="0"/>
              <a:t>/ </a:t>
            </a:r>
            <a:r>
              <a:rPr lang="en-US" altLang="ja-JP" dirty="0" smtClean="0"/>
              <a:t>kwh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algn="just" eaLnBrk="0" hangingPunct="0">
              <a:lnSpc>
                <a:spcPct val="150000"/>
              </a:lnSpc>
            </a:pPr>
            <a:r>
              <a:rPr lang="ja-JP" altLang="en-US" dirty="0" smtClean="0"/>
              <a:t>ピ</a:t>
            </a:r>
            <a:r>
              <a:rPr lang="ja-JP" altLang="en-US" dirty="0"/>
              <a:t>ーク</a:t>
            </a:r>
            <a:r>
              <a:rPr lang="ja-JP" altLang="en-US" dirty="0" smtClean="0"/>
              <a:t>時は</a:t>
            </a:r>
            <a:r>
              <a:rPr lang="en-US" altLang="ja-JP" dirty="0" smtClean="0"/>
              <a:t>2.673 </a:t>
            </a:r>
            <a:r>
              <a:rPr lang="ja-JP" altLang="en-US" dirty="0"/>
              <a:t>ベトナムドン</a:t>
            </a:r>
            <a:r>
              <a:rPr lang="en-US" altLang="ja-JP" dirty="0" smtClean="0"/>
              <a:t> </a:t>
            </a:r>
            <a:r>
              <a:rPr lang="en-US" altLang="ja-JP" dirty="0"/>
              <a:t>/ </a:t>
            </a:r>
            <a:r>
              <a:rPr lang="en-US" altLang="ja-JP" dirty="0" smtClean="0"/>
              <a:t>kwh</a:t>
            </a:r>
            <a:r>
              <a:rPr lang="ja-JP" altLang="en-US" dirty="0"/>
              <a:t>です。 </a:t>
            </a:r>
            <a:endParaRPr lang="en-US" altLang="ja-JP" dirty="0" smtClean="0"/>
          </a:p>
          <a:p>
            <a:pPr algn="just" eaLnBrk="0" hangingPunct="0">
              <a:lnSpc>
                <a:spcPct val="150000"/>
              </a:lnSpc>
            </a:pPr>
            <a:r>
              <a:rPr lang="en-US" altLang="ja-JP" dirty="0" smtClean="0"/>
              <a:t>―</a:t>
            </a:r>
            <a:r>
              <a:rPr lang="ja-JP" altLang="en-US" dirty="0" smtClean="0"/>
              <a:t>中</a:t>
            </a:r>
            <a:r>
              <a:rPr lang="ja-JP" altLang="en-US" dirty="0"/>
              <a:t>電圧：通常時</a:t>
            </a:r>
            <a:r>
              <a:rPr lang="ja-JP" altLang="en-US" dirty="0" smtClean="0"/>
              <a:t>は</a:t>
            </a:r>
            <a:r>
              <a:rPr lang="en-US" altLang="ja-JP" dirty="0" smtClean="0"/>
              <a:t>1.572</a:t>
            </a:r>
            <a:r>
              <a:rPr lang="ja-JP" altLang="en-US" dirty="0" smtClean="0"/>
              <a:t>ベトナムドン</a:t>
            </a:r>
            <a:r>
              <a:rPr lang="en-US" altLang="ja-JP" dirty="0" smtClean="0"/>
              <a:t> </a:t>
            </a:r>
            <a:r>
              <a:rPr lang="en-US" altLang="ja-JP" dirty="0"/>
              <a:t>/ kwh</a:t>
            </a:r>
            <a:r>
              <a:rPr lang="ja-JP" altLang="en-US" dirty="0"/>
              <a:t>です。オフピーク</a:t>
            </a:r>
            <a:r>
              <a:rPr lang="ja-JP" altLang="en-US" dirty="0" smtClean="0"/>
              <a:t>時は</a:t>
            </a:r>
            <a:r>
              <a:rPr lang="en-US" altLang="ja-JP" dirty="0" smtClean="0"/>
              <a:t>1.004</a:t>
            </a:r>
            <a:r>
              <a:rPr lang="ja-JP" altLang="en-US" dirty="0" smtClean="0"/>
              <a:t>ベトナムドン</a:t>
            </a:r>
            <a:r>
              <a:rPr lang="en-US" altLang="ja-JP" dirty="0" smtClean="0"/>
              <a:t> </a:t>
            </a:r>
            <a:r>
              <a:rPr lang="en-US" altLang="ja-JP" dirty="0"/>
              <a:t>/ </a:t>
            </a:r>
            <a:r>
              <a:rPr lang="en-US" altLang="ja-JP" dirty="0" smtClean="0"/>
              <a:t>kwh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algn="just" eaLnBrk="0" hangingPunct="0">
              <a:lnSpc>
                <a:spcPct val="150000"/>
              </a:lnSpc>
            </a:pPr>
            <a:r>
              <a:rPr lang="ja-JP" altLang="en-US" dirty="0" smtClean="0"/>
              <a:t>ピ</a:t>
            </a:r>
            <a:r>
              <a:rPr lang="ja-JP" altLang="en-US" dirty="0"/>
              <a:t>ーク</a:t>
            </a:r>
            <a:r>
              <a:rPr lang="ja-JP" altLang="en-US" dirty="0" smtClean="0"/>
              <a:t>時は</a:t>
            </a:r>
            <a:r>
              <a:rPr lang="en-US" altLang="ja-JP" dirty="0" smtClean="0"/>
              <a:t>2.862</a:t>
            </a:r>
            <a:r>
              <a:rPr lang="ja-JP" altLang="en-US" dirty="0" smtClean="0"/>
              <a:t>ベトナムドン</a:t>
            </a:r>
            <a:r>
              <a:rPr lang="en-US" altLang="ja-JP" dirty="0" smtClean="0"/>
              <a:t> </a:t>
            </a:r>
            <a:r>
              <a:rPr lang="en-US" altLang="ja-JP" dirty="0"/>
              <a:t>/ kwh</a:t>
            </a:r>
            <a:r>
              <a:rPr lang="ja-JP" altLang="en-US" dirty="0"/>
              <a:t>です。 </a:t>
            </a:r>
            <a:endParaRPr lang="en-US" altLang="ja-JP" dirty="0" smtClean="0"/>
          </a:p>
          <a:p>
            <a:pPr algn="just" eaLnBrk="0" hangingPunct="0">
              <a:lnSpc>
                <a:spcPct val="150000"/>
              </a:lnSpc>
            </a:pPr>
            <a:r>
              <a:rPr lang="en-US" altLang="ja-JP" b="1" dirty="0" smtClean="0"/>
              <a:t>6</a:t>
            </a:r>
            <a:r>
              <a:rPr lang="en-US" altLang="ja-JP" b="1" dirty="0"/>
              <a:t>.</a:t>
            </a:r>
            <a:r>
              <a:rPr lang="ja-JP" altLang="en-US" b="1" dirty="0"/>
              <a:t>廃水処理手数料</a:t>
            </a:r>
            <a:r>
              <a:rPr lang="ja-JP" altLang="en-US" b="1" dirty="0" smtClean="0"/>
              <a:t>：</a:t>
            </a:r>
            <a:endParaRPr lang="en-US" altLang="ja-JP" b="1" dirty="0" smtClean="0"/>
          </a:p>
          <a:p>
            <a:pPr algn="just" eaLnBrk="0" hangingPunct="0">
              <a:lnSpc>
                <a:spcPct val="15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- </a:t>
            </a:r>
            <a:r>
              <a:rPr lang="ja-JP" altLang="en-US" dirty="0"/>
              <a:t>レベル</a:t>
            </a:r>
            <a:r>
              <a:rPr lang="en-US" altLang="ja-JP" dirty="0"/>
              <a:t>B</a:t>
            </a:r>
            <a:r>
              <a:rPr lang="ja-JP" altLang="en-US" dirty="0"/>
              <a:t>からレベル</a:t>
            </a:r>
            <a:r>
              <a:rPr lang="en-US" altLang="ja-JP" dirty="0" smtClean="0"/>
              <a:t>A</a:t>
            </a:r>
            <a:r>
              <a:rPr lang="ja-JP" altLang="en-US" dirty="0" smtClean="0"/>
              <a:t>まで：</a:t>
            </a:r>
            <a:r>
              <a:rPr lang="en-US" altLang="ja-JP" dirty="0" err="1"/>
              <a:t>Phu</a:t>
            </a:r>
            <a:r>
              <a:rPr lang="en-US" altLang="ja-JP" dirty="0"/>
              <a:t> </a:t>
            </a:r>
            <a:r>
              <a:rPr lang="en-US" altLang="ja-JP" dirty="0" err="1"/>
              <a:t>Tho</a:t>
            </a:r>
            <a:r>
              <a:rPr lang="ja-JP" altLang="en-US" dirty="0"/>
              <a:t>州の規制に従っ</a:t>
            </a:r>
            <a:r>
              <a:rPr lang="ja-JP" altLang="en-US" dirty="0" smtClean="0"/>
              <a:t>て実施します。 </a:t>
            </a:r>
            <a:endParaRPr lang="en-US" altLang="ja-JP" dirty="0" smtClean="0"/>
          </a:p>
          <a:p>
            <a:pPr algn="just" eaLnBrk="0" hangingPunct="0">
              <a:lnSpc>
                <a:spcPct val="150000"/>
              </a:lnSpc>
            </a:pPr>
            <a:r>
              <a:rPr lang="en-US" altLang="ja-JP" dirty="0" smtClean="0"/>
              <a:t>- </a:t>
            </a:r>
            <a:r>
              <a:rPr lang="ja-JP" altLang="en-US" dirty="0"/>
              <a:t>レベル</a:t>
            </a:r>
            <a:r>
              <a:rPr lang="en-US" altLang="ja-JP" dirty="0"/>
              <a:t>A</a:t>
            </a:r>
            <a:r>
              <a:rPr lang="ja-JP" altLang="en-US" dirty="0"/>
              <a:t>で排水を受け取</a:t>
            </a:r>
            <a:r>
              <a:rPr lang="ja-JP" altLang="en-US" dirty="0" smtClean="0"/>
              <a:t>り、</a:t>
            </a:r>
            <a:r>
              <a:rPr lang="ja-JP" altLang="en-US" dirty="0"/>
              <a:t>環境に排出され</a:t>
            </a:r>
            <a:r>
              <a:rPr lang="ja-JP" altLang="en-US" dirty="0" smtClean="0"/>
              <a:t>る排水の費用：</a:t>
            </a:r>
            <a:r>
              <a:rPr lang="en-US" altLang="ja-JP" dirty="0"/>
              <a:t>0.18 </a:t>
            </a:r>
            <a:r>
              <a:rPr lang="en-US" altLang="ja-JP" dirty="0" smtClean="0"/>
              <a:t>USD/ </a:t>
            </a:r>
            <a:r>
              <a:rPr lang="en-US" altLang="ja-JP" dirty="0"/>
              <a:t>m3</a:t>
            </a:r>
            <a:r>
              <a:rPr lang="ja-JP" altLang="en-US" dirty="0" smtClean="0"/>
              <a:t>（</a:t>
            </a:r>
            <a:r>
              <a:rPr lang="ja-JP" altLang="en-US" sz="1600" dirty="0"/>
              <a:t>付加価値</a:t>
            </a:r>
            <a:r>
              <a:rPr lang="ja-JP" altLang="en-US" sz="1600" dirty="0" smtClean="0"/>
              <a:t>税</a:t>
            </a:r>
            <a:r>
              <a:rPr lang="ja-JP" altLang="en-US" dirty="0"/>
              <a:t>なし</a:t>
            </a:r>
            <a:r>
              <a:rPr lang="ja-JP" altLang="en-US" dirty="0" smtClean="0"/>
              <a:t>）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CAM KHE</a:t>
            </a:r>
            <a:r>
              <a:rPr lang="ja-JP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工業団地の投資経費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80175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224677"/>
            <a:ext cx="876992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</a:rPr>
              <a:t>投資インセンティブ：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ja-JP" altLang="en-US" sz="2000" dirty="0"/>
              <a:t>法人所得税</a:t>
            </a:r>
            <a:r>
              <a:rPr lang="ja-JP" altLang="en-US" sz="2000" dirty="0" smtClean="0"/>
              <a:t>率は</a:t>
            </a:r>
            <a:r>
              <a:rPr lang="en-US" altLang="ja-JP" sz="2000" dirty="0" smtClean="0"/>
              <a:t>17</a:t>
            </a:r>
            <a:r>
              <a:rPr lang="ja-JP" altLang="en-US" sz="2000" dirty="0" smtClean="0"/>
              <a:t>％、</a:t>
            </a:r>
            <a:r>
              <a:rPr lang="en-US" altLang="ja-JP" sz="2000" dirty="0" smtClean="0"/>
              <a:t>2</a:t>
            </a:r>
            <a:r>
              <a:rPr lang="ja-JP" altLang="en-US" sz="2000" dirty="0"/>
              <a:t>年</a:t>
            </a:r>
            <a:r>
              <a:rPr lang="ja-JP" altLang="en-US" sz="2000" dirty="0" smtClean="0"/>
              <a:t>間に法</a:t>
            </a:r>
            <a:r>
              <a:rPr lang="ja-JP" altLang="en-US" sz="2000" dirty="0"/>
              <a:t>人所得</a:t>
            </a:r>
            <a:r>
              <a:rPr lang="ja-JP" altLang="en-US" sz="2000" dirty="0" smtClean="0"/>
              <a:t>税は</a:t>
            </a:r>
            <a:r>
              <a:rPr lang="en-US" altLang="ja-JP" sz="2000" dirty="0" smtClean="0"/>
              <a:t>100</a:t>
            </a:r>
            <a:r>
              <a:rPr lang="ja-JP" altLang="en-US" sz="2000" dirty="0"/>
              <a:t>％を</a:t>
            </a:r>
            <a:r>
              <a:rPr lang="ja-JP" altLang="en-US" sz="2000" dirty="0" smtClean="0"/>
              <a:t>免除し、次の</a:t>
            </a:r>
            <a:r>
              <a:rPr lang="en-US" altLang="ja-JP" sz="2000" dirty="0" smtClean="0"/>
              <a:t>4</a:t>
            </a:r>
            <a:r>
              <a:rPr lang="ja-JP" altLang="en-US" sz="2000" dirty="0"/>
              <a:t>年</a:t>
            </a:r>
            <a:r>
              <a:rPr lang="ja-JP" altLang="en-US" sz="2000" dirty="0" smtClean="0"/>
              <a:t>間に</a:t>
            </a:r>
            <a:r>
              <a:rPr lang="en-US" altLang="ja-JP" sz="2000" dirty="0" smtClean="0"/>
              <a:t>50</a:t>
            </a:r>
            <a:r>
              <a:rPr lang="ja-JP" altLang="en-US" sz="2000" dirty="0" smtClean="0"/>
              <a:t>％を削減されます。</a:t>
            </a:r>
            <a:endParaRPr lang="en-US" altLang="ja-JP" sz="2000" dirty="0" smtClean="0"/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ja-JP" altLang="en-US" sz="2000" dirty="0" smtClean="0"/>
              <a:t>投資促進</a:t>
            </a:r>
            <a:r>
              <a:rPr lang="ja-JP" altLang="en-US" sz="2000" dirty="0"/>
              <a:t>リスト</a:t>
            </a:r>
            <a:r>
              <a:rPr lang="ja-JP" altLang="en-US" sz="2000" dirty="0" smtClean="0"/>
              <a:t>に属するプロジェク</a:t>
            </a:r>
            <a:r>
              <a:rPr lang="ja-JP" altLang="en-US" sz="2000" dirty="0"/>
              <a:t>トに対す</a:t>
            </a:r>
            <a:r>
              <a:rPr lang="ja-JP" altLang="en-US" sz="2000" dirty="0" smtClean="0"/>
              <a:t>る</a:t>
            </a:r>
            <a:r>
              <a:rPr lang="ja-JP" altLang="en-US" sz="2000" dirty="0"/>
              <a:t>法人所得税</a:t>
            </a:r>
            <a:r>
              <a:rPr lang="ja-JP" altLang="en-US" sz="2000" dirty="0" smtClean="0"/>
              <a:t>は</a:t>
            </a:r>
            <a:r>
              <a:rPr lang="en-US" altLang="ja-JP" sz="2000" dirty="0" smtClean="0"/>
              <a:t>15</a:t>
            </a:r>
            <a:r>
              <a:rPr lang="ja-JP" altLang="en-US" sz="2000" dirty="0"/>
              <a:t>年</a:t>
            </a:r>
            <a:r>
              <a:rPr lang="ja-JP" altLang="en-US" sz="2000" dirty="0" smtClean="0"/>
              <a:t>間に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％で、</a:t>
            </a:r>
            <a:r>
              <a:rPr lang="en-US" altLang="ja-JP" sz="2000" dirty="0"/>
              <a:t>4</a:t>
            </a:r>
            <a:r>
              <a:rPr lang="ja-JP" altLang="en-US" sz="2000" dirty="0"/>
              <a:t>年</a:t>
            </a:r>
            <a:r>
              <a:rPr lang="ja-JP" altLang="en-US" sz="2000" dirty="0" smtClean="0"/>
              <a:t>間に免除し、次の</a:t>
            </a:r>
            <a:r>
              <a:rPr lang="en-US" altLang="ja-JP" sz="2000" dirty="0" smtClean="0"/>
              <a:t>9</a:t>
            </a:r>
            <a:r>
              <a:rPr lang="ja-JP" altLang="en-US" sz="2000" dirty="0"/>
              <a:t>年</a:t>
            </a:r>
            <a:r>
              <a:rPr lang="ja-JP" altLang="en-US" sz="2000" dirty="0" smtClean="0"/>
              <a:t>間に</a:t>
            </a:r>
            <a:r>
              <a:rPr lang="en-US" altLang="ja-JP" sz="2000" dirty="0" smtClean="0"/>
              <a:t>50</a:t>
            </a:r>
            <a:r>
              <a:rPr lang="ja-JP" altLang="en-US" sz="2000" dirty="0"/>
              <a:t>％減</a:t>
            </a:r>
            <a:r>
              <a:rPr lang="ja-JP" altLang="en-US" sz="2000" dirty="0" smtClean="0"/>
              <a:t>額</a:t>
            </a:r>
            <a:r>
              <a:rPr lang="ja-JP" altLang="en-US" sz="2000" dirty="0"/>
              <a:t>されます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ja-JP" altLang="en-US" sz="2000" dirty="0"/>
              <a:t>プロジェクトの固定資産を形成するた</a:t>
            </a:r>
            <a:r>
              <a:rPr lang="ja-JP" altLang="en-US" sz="2000" dirty="0" smtClean="0"/>
              <a:t>めに輸</a:t>
            </a:r>
            <a:r>
              <a:rPr lang="ja-JP" altLang="en-US" sz="2000" dirty="0"/>
              <a:t>入品に対する輸入</a:t>
            </a:r>
            <a:r>
              <a:rPr lang="ja-JP" altLang="en-US" sz="2000" dirty="0" smtClean="0"/>
              <a:t>税は免除</a:t>
            </a:r>
            <a:r>
              <a:rPr lang="ja-JP" altLang="en-US" sz="2000" dirty="0"/>
              <a:t>します</a:t>
            </a:r>
            <a:r>
              <a:rPr lang="ja-JP" altLang="en-US" sz="2000" dirty="0" smtClean="0"/>
              <a:t>。</a:t>
            </a:r>
            <a:endParaRPr lang="en-US" altLang="ja-JP" sz="2000" dirty="0" smtClean="0"/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en-US" altLang="ja-JP" sz="2000" dirty="0"/>
              <a:t>5</a:t>
            </a:r>
            <a:r>
              <a:rPr lang="ja-JP" altLang="en-US" sz="2000" dirty="0"/>
              <a:t>年</a:t>
            </a:r>
            <a:r>
              <a:rPr lang="ja-JP" altLang="en-US" sz="2000" dirty="0" smtClean="0"/>
              <a:t>間に土</a:t>
            </a:r>
            <a:r>
              <a:rPr lang="ja-JP" altLang="en-US" sz="2000" dirty="0"/>
              <a:t>地賃</a:t>
            </a:r>
            <a:r>
              <a:rPr lang="ja-JP" altLang="en-US" sz="2000" dirty="0" smtClean="0"/>
              <a:t>料は免除されます。</a:t>
            </a:r>
            <a:endParaRPr lang="en-US" altLang="ja-JP" sz="2000" dirty="0" smtClean="0"/>
          </a:p>
          <a:p>
            <a:pPr algn="just">
              <a:spcBef>
                <a:spcPts val="30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</a:rPr>
              <a:t>　投資促進の分野：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ja-JP" altLang="en-US" sz="2000" dirty="0" smtClean="0"/>
              <a:t>繊</a:t>
            </a:r>
            <a:r>
              <a:rPr lang="ja-JP" altLang="en-US" sz="2000" dirty="0"/>
              <a:t>維の地区連合、</a:t>
            </a:r>
            <a:r>
              <a:rPr lang="ja-JP" altLang="en-US" sz="2000" dirty="0" smtClean="0"/>
              <a:t>機械、</a:t>
            </a:r>
            <a:r>
              <a:rPr lang="ja-JP" altLang="en-US" sz="2000" dirty="0"/>
              <a:t>農</a:t>
            </a:r>
            <a:r>
              <a:rPr lang="ja-JP" altLang="en-US" sz="2000" dirty="0" smtClean="0"/>
              <a:t>林産</a:t>
            </a:r>
            <a:r>
              <a:rPr lang="ja-JP" altLang="en-US" sz="2000" dirty="0"/>
              <a:t>物加工、消費財産業、建築資材の生産、支援産業、鉱物加工、電</a:t>
            </a:r>
            <a:r>
              <a:rPr lang="ja-JP" altLang="en-US" sz="2000" dirty="0" smtClean="0"/>
              <a:t>子部品組立製造お</a:t>
            </a:r>
            <a:r>
              <a:rPr lang="ja-JP" altLang="en-US" sz="2000" dirty="0"/>
              <a:t>よび製</a:t>
            </a:r>
            <a:r>
              <a:rPr lang="ja-JP" altLang="en-US" sz="2000" dirty="0" smtClean="0"/>
              <a:t>薬、飲料など。</a:t>
            </a:r>
            <a:endParaRPr lang="en-US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sz="quarter"/>
          </p:nvPr>
        </p:nvSpPr>
        <p:spPr>
          <a:xfrm>
            <a:off x="152401" y="303213"/>
            <a:ext cx="8915399" cy="623887"/>
          </a:xfrm>
        </p:spPr>
        <p:txBody>
          <a:bodyPr>
            <a:noAutofit/>
          </a:bodyPr>
          <a:lstStyle/>
          <a:p>
            <a:r>
              <a:rPr lang="en-US" altLang="ja-JP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CAM KHE</a:t>
            </a:r>
            <a:r>
              <a:rPr lang="ja-JP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工業団地の投資インセンティブと投資促進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1" y="214313"/>
            <a:ext cx="8915399" cy="623887"/>
          </a:xfrm>
        </p:spPr>
        <p:txBody>
          <a:bodyPr>
            <a:noAutofit/>
          </a:bodyPr>
          <a:lstStyle/>
          <a:p>
            <a:r>
              <a:rPr lang="ja-JP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工業団地に提供</a:t>
            </a:r>
            <a:r>
              <a:rPr lang="ja-JP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す</a:t>
            </a:r>
            <a:r>
              <a:rPr lang="ja-JP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る労働力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914400"/>
            <a:ext cx="89154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altLang="ja-JP" dirty="0" smtClean="0"/>
              <a:t>Cam </a:t>
            </a:r>
            <a:r>
              <a:rPr lang="en-US" altLang="ja-JP" dirty="0" err="1" smtClean="0"/>
              <a:t>Khe</a:t>
            </a:r>
            <a:r>
              <a:rPr lang="ja-JP" altLang="en-US" dirty="0"/>
              <a:t>郡</a:t>
            </a:r>
            <a:r>
              <a:rPr lang="ja-JP" altLang="en-US" dirty="0" smtClean="0"/>
              <a:t>の</a:t>
            </a:r>
            <a:r>
              <a:rPr lang="ja-JP" altLang="en-US" dirty="0"/>
              <a:t>人口は約</a:t>
            </a:r>
            <a:r>
              <a:rPr lang="en-US" altLang="ja-JP" dirty="0" smtClean="0"/>
              <a:t>128.537</a:t>
            </a:r>
            <a:r>
              <a:rPr lang="ja-JP" altLang="en-US" dirty="0"/>
              <a:t>人であり</a:t>
            </a:r>
            <a:r>
              <a:rPr lang="ja-JP" altLang="en-US" dirty="0" smtClean="0"/>
              <a:t>、</a:t>
            </a:r>
            <a:r>
              <a:rPr lang="en-US" altLang="ja-JP" dirty="0" err="1" smtClean="0"/>
              <a:t>Phu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Tho</a:t>
            </a:r>
            <a:r>
              <a:rPr lang="ja-JP" altLang="en-US" dirty="0" smtClean="0"/>
              <a:t>州</a:t>
            </a:r>
            <a:r>
              <a:rPr lang="ja-JP" altLang="en-US" dirty="0"/>
              <a:t>の人口は約</a:t>
            </a:r>
            <a:r>
              <a:rPr lang="en-US" altLang="ja-JP" dirty="0"/>
              <a:t>137</a:t>
            </a:r>
            <a:r>
              <a:rPr lang="ja-JP" altLang="en-US" dirty="0"/>
              <a:t>万人であり、そのうち約</a:t>
            </a:r>
            <a:r>
              <a:rPr lang="en-US" altLang="ja-JP" dirty="0"/>
              <a:t>61</a:t>
            </a:r>
            <a:r>
              <a:rPr lang="ja-JP" altLang="en-US" dirty="0"/>
              <a:t>％が労働年齢</a:t>
            </a:r>
            <a:r>
              <a:rPr lang="ja-JP" altLang="en-US" dirty="0" smtClean="0"/>
              <a:t>で</a:t>
            </a:r>
            <a:r>
              <a:rPr lang="ja-JP" altLang="en-US" dirty="0"/>
              <a:t>す</a:t>
            </a:r>
            <a:r>
              <a:rPr lang="ja-JP" altLang="en-US" dirty="0" smtClean="0"/>
              <a:t>。</a:t>
            </a:r>
            <a:r>
              <a:rPr lang="ja-JP" altLang="en-US" dirty="0"/>
              <a:t>これ</a:t>
            </a:r>
            <a:r>
              <a:rPr lang="ja-JP" altLang="en-US" dirty="0" smtClean="0"/>
              <a:t>は工業団地の企業に</a:t>
            </a:r>
            <a:r>
              <a:rPr lang="ja-JP" altLang="en-US" dirty="0"/>
              <a:t>十分に提供できる労働力の源泉で</a:t>
            </a:r>
            <a:r>
              <a:rPr lang="ja-JP" altLang="en-US" dirty="0" smtClean="0"/>
              <a:t>す。</a:t>
            </a:r>
            <a:endParaRPr lang="en-US" altLang="ja-JP" dirty="0" smtClean="0"/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altLang="ja-JP" dirty="0" err="1" smtClean="0"/>
              <a:t>Phu</a:t>
            </a:r>
            <a:r>
              <a:rPr lang="en-US" altLang="ja-JP" dirty="0" smtClean="0"/>
              <a:t> </a:t>
            </a:r>
            <a:r>
              <a:rPr lang="en-US" altLang="ja-JP" dirty="0" err="1"/>
              <a:t>Tho</a:t>
            </a:r>
            <a:r>
              <a:rPr lang="ja-JP" altLang="en-US" dirty="0"/>
              <a:t>工</a:t>
            </a:r>
            <a:r>
              <a:rPr lang="ja-JP" altLang="en-US" dirty="0" smtClean="0"/>
              <a:t>業</a:t>
            </a:r>
            <a:r>
              <a:rPr lang="ja-JP" altLang="en-US" dirty="0"/>
              <a:t>団地</a:t>
            </a:r>
            <a:r>
              <a:rPr lang="ja-JP" altLang="en-US" dirty="0" smtClean="0"/>
              <a:t>管</a:t>
            </a:r>
            <a:r>
              <a:rPr lang="ja-JP" altLang="en-US" dirty="0"/>
              <a:t>理委員会の最新報告によると、</a:t>
            </a:r>
            <a:r>
              <a:rPr lang="en-US" altLang="ja-JP" dirty="0" err="1"/>
              <a:t>Phu</a:t>
            </a:r>
            <a:r>
              <a:rPr lang="en-US" altLang="ja-JP" dirty="0"/>
              <a:t> </a:t>
            </a:r>
            <a:r>
              <a:rPr lang="en-US" altLang="ja-JP" dirty="0" err="1" smtClean="0"/>
              <a:t>Tho</a:t>
            </a:r>
            <a:r>
              <a:rPr lang="ja-JP" altLang="en-US" dirty="0"/>
              <a:t>州</a:t>
            </a:r>
            <a:r>
              <a:rPr lang="ja-JP" altLang="en-US" dirty="0" smtClean="0"/>
              <a:t>の</a:t>
            </a:r>
            <a:r>
              <a:rPr lang="ja-JP" altLang="en-US" dirty="0"/>
              <a:t>労働</a:t>
            </a:r>
            <a:r>
              <a:rPr lang="ja-JP" altLang="en-US" dirty="0" smtClean="0"/>
              <a:t>力の人</a:t>
            </a:r>
            <a:r>
              <a:rPr lang="ja-JP" altLang="en-US" dirty="0"/>
              <a:t>口は約</a:t>
            </a:r>
            <a:r>
              <a:rPr lang="en-US" altLang="ja-JP" dirty="0"/>
              <a:t>84</a:t>
            </a:r>
            <a:r>
              <a:rPr lang="ja-JP" altLang="en-US" dirty="0"/>
              <a:t>万人です。 </a:t>
            </a:r>
            <a:endParaRPr lang="en-US" altLang="ja-JP" dirty="0" smtClean="0"/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altLang="ja-JP" dirty="0" smtClean="0"/>
              <a:t> Cam </a:t>
            </a:r>
            <a:r>
              <a:rPr lang="en-US" altLang="ja-JP" dirty="0" err="1" smtClean="0"/>
              <a:t>Khe</a:t>
            </a:r>
            <a:r>
              <a:rPr lang="ja-JP" altLang="en-US" dirty="0" smtClean="0"/>
              <a:t>工</a:t>
            </a:r>
            <a:r>
              <a:rPr lang="ja-JP" altLang="en-US" dirty="0"/>
              <a:t>業団</a:t>
            </a:r>
            <a:r>
              <a:rPr lang="ja-JP" altLang="en-US" dirty="0" smtClean="0"/>
              <a:t>地</a:t>
            </a:r>
            <a:r>
              <a:rPr lang="ja-JP" altLang="en-US" dirty="0"/>
              <a:t>の</a:t>
            </a:r>
            <a:r>
              <a:rPr lang="ja-JP" altLang="en-US" dirty="0" smtClean="0"/>
              <a:t>周</a:t>
            </a:r>
            <a:r>
              <a:rPr lang="ja-JP" altLang="en-US" dirty="0"/>
              <a:t>辺の人口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pPr algn="just">
              <a:lnSpc>
                <a:spcPct val="120000"/>
              </a:lnSpc>
            </a:pPr>
            <a:r>
              <a:rPr lang="en-US" altLang="ja-JP" dirty="0" smtClean="0"/>
              <a:t>+</a:t>
            </a:r>
            <a:r>
              <a:rPr lang="en-US" altLang="ja-JP" dirty="0" err="1" smtClean="0"/>
              <a:t>Thanh</a:t>
            </a:r>
            <a:r>
              <a:rPr lang="en-US" altLang="ja-JP" dirty="0" smtClean="0"/>
              <a:t> Ba</a:t>
            </a:r>
            <a:r>
              <a:rPr lang="ja-JP" altLang="en-US" dirty="0" smtClean="0"/>
              <a:t>　郡：</a:t>
            </a:r>
            <a:r>
              <a:rPr lang="en-US" altLang="ja-JP" dirty="0"/>
              <a:t>109,806</a:t>
            </a:r>
            <a:r>
              <a:rPr lang="ja-JP" altLang="en-US" dirty="0"/>
              <a:t>人</a:t>
            </a:r>
            <a:r>
              <a:rPr lang="ja-JP" altLang="en-US" dirty="0" smtClean="0"/>
              <a:t>。</a:t>
            </a:r>
            <a:endParaRPr lang="en-US" altLang="ja-JP" dirty="0"/>
          </a:p>
          <a:p>
            <a:pPr algn="just">
              <a:lnSpc>
                <a:spcPct val="120000"/>
              </a:lnSpc>
            </a:pPr>
            <a:r>
              <a:rPr lang="en-US" altLang="ja-JP" dirty="0" smtClean="0"/>
              <a:t>+Yen Lap</a:t>
            </a:r>
            <a:r>
              <a:rPr lang="ja-JP" altLang="en-US" dirty="0" smtClean="0"/>
              <a:t>　郡：</a:t>
            </a:r>
            <a:r>
              <a:rPr lang="en-US" altLang="ja-JP" dirty="0"/>
              <a:t>79,548</a:t>
            </a:r>
            <a:r>
              <a:rPr lang="ja-JP" altLang="en-US" dirty="0" smtClean="0"/>
              <a:t>人</a:t>
            </a:r>
            <a:endParaRPr lang="en-US" altLang="ja-JP" dirty="0" smtClean="0"/>
          </a:p>
          <a:p>
            <a:pPr algn="just">
              <a:lnSpc>
                <a:spcPct val="120000"/>
              </a:lnSpc>
            </a:pPr>
            <a:r>
              <a:rPr lang="en-US" altLang="ja-JP" dirty="0" smtClean="0"/>
              <a:t>+Tam </a:t>
            </a:r>
            <a:r>
              <a:rPr lang="en-US" altLang="ja-JP" dirty="0" err="1" smtClean="0"/>
              <a:t>Nong</a:t>
            </a:r>
            <a:r>
              <a:rPr lang="ja-JP" altLang="en-US" dirty="0" smtClean="0"/>
              <a:t>　郡：</a:t>
            </a:r>
            <a:r>
              <a:rPr lang="en-US" altLang="ja-JP" dirty="0"/>
              <a:t>82,370</a:t>
            </a:r>
            <a:r>
              <a:rPr lang="ja-JP" altLang="en-US" dirty="0"/>
              <a:t>人 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+Ha </a:t>
            </a:r>
            <a:r>
              <a:rPr lang="en-US" altLang="ja-JP" dirty="0" err="1" smtClean="0"/>
              <a:t>Hoa</a:t>
            </a:r>
            <a:r>
              <a:rPr lang="ja-JP" altLang="en-US" dirty="0" smtClean="0"/>
              <a:t>　郡：</a:t>
            </a:r>
            <a:r>
              <a:rPr lang="en-US" altLang="ja-JP" dirty="0"/>
              <a:t>108,556</a:t>
            </a:r>
            <a:r>
              <a:rPr lang="ja-JP" altLang="en-US" dirty="0"/>
              <a:t>人 </a:t>
            </a:r>
            <a:endParaRPr lang="en-US" altLang="ja-JP" dirty="0" smtClean="0"/>
          </a:p>
          <a:p>
            <a:pPr algn="just">
              <a:lnSpc>
                <a:spcPct val="120000"/>
              </a:lnSpc>
            </a:pPr>
            <a:r>
              <a:rPr lang="en-US" altLang="ja-JP" dirty="0"/>
              <a:t>-</a:t>
            </a:r>
            <a:r>
              <a:rPr lang="ja-JP" altLang="en-US" dirty="0"/>
              <a:t> </a:t>
            </a:r>
            <a:r>
              <a:rPr lang="ja-JP" altLang="en-US" dirty="0" smtClean="0"/>
              <a:t>　　地</a:t>
            </a:r>
            <a:r>
              <a:rPr lang="ja-JP" altLang="en-US" dirty="0"/>
              <a:t>域の大学</a:t>
            </a:r>
            <a:r>
              <a:rPr lang="ja-JP" altLang="en-US" dirty="0" smtClean="0"/>
              <a:t>、</a:t>
            </a:r>
            <a:r>
              <a:rPr lang="ja-JP" altLang="en-US" dirty="0"/>
              <a:t>短期大学</a:t>
            </a:r>
            <a:r>
              <a:rPr lang="ja-JP" altLang="en-US" dirty="0" smtClean="0"/>
              <a:t>、専門学校、</a:t>
            </a:r>
            <a:r>
              <a:rPr lang="ja-JP" altLang="en-US" dirty="0"/>
              <a:t>職業訓</a:t>
            </a:r>
            <a:r>
              <a:rPr lang="ja-JP" altLang="en-US" dirty="0" smtClean="0"/>
              <a:t>練のシ</a:t>
            </a:r>
            <a:r>
              <a:rPr lang="ja-JP" altLang="en-US" dirty="0"/>
              <a:t>ステムは非常に多様です。 </a:t>
            </a:r>
            <a:r>
              <a:rPr lang="en-US" altLang="ja-JP" dirty="0" err="1"/>
              <a:t>Phu</a:t>
            </a:r>
            <a:r>
              <a:rPr lang="en-US" altLang="ja-JP" dirty="0"/>
              <a:t> </a:t>
            </a:r>
            <a:r>
              <a:rPr lang="en-US" altLang="ja-JP" dirty="0" err="1"/>
              <a:t>Tho</a:t>
            </a:r>
            <a:r>
              <a:rPr lang="ja-JP" altLang="en-US" dirty="0"/>
              <a:t>州には</a:t>
            </a:r>
            <a:r>
              <a:rPr lang="en-US" altLang="ja-JP" dirty="0"/>
              <a:t>2</a:t>
            </a:r>
            <a:r>
              <a:rPr lang="ja-JP" altLang="en-US" dirty="0"/>
              <a:t>つの大学（</a:t>
            </a:r>
            <a:r>
              <a:rPr lang="en-US" altLang="ja-JP" dirty="0"/>
              <a:t>Hung </a:t>
            </a:r>
            <a:r>
              <a:rPr lang="en-US" altLang="ja-JP" dirty="0" err="1"/>
              <a:t>Vuong</a:t>
            </a:r>
            <a:r>
              <a:rPr lang="en-US" altLang="ja-JP" dirty="0"/>
              <a:t> </a:t>
            </a:r>
            <a:r>
              <a:rPr lang="ja-JP" altLang="en-US" dirty="0"/>
              <a:t>大学</a:t>
            </a:r>
            <a:r>
              <a:rPr lang="ja-JP" altLang="en-US" dirty="0" smtClean="0"/>
              <a:t>と</a:t>
            </a:r>
            <a:r>
              <a:rPr lang="en-US" altLang="ja-JP" dirty="0"/>
              <a:t>Viet Tri </a:t>
            </a:r>
            <a:r>
              <a:rPr lang="ja-JP" altLang="en-US" dirty="0"/>
              <a:t>工</a:t>
            </a:r>
            <a:r>
              <a:rPr lang="ja-JP" altLang="en-US" dirty="0" smtClean="0"/>
              <a:t>業大学）</a:t>
            </a:r>
            <a:r>
              <a:rPr lang="ja-JP" altLang="en-US" dirty="0"/>
              <a:t>と</a:t>
            </a:r>
            <a:r>
              <a:rPr lang="en-US" altLang="ja-JP" dirty="0"/>
              <a:t>5</a:t>
            </a:r>
            <a:r>
              <a:rPr lang="ja-JP" altLang="en-US" dirty="0"/>
              <a:t>つの専門学校があります。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010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75855"/>
            <a:ext cx="8915400" cy="5638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ベトナム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は政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治的安定と社会保障のおかげで高い評価を受けています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地域における年間の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GDP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成長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率は安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定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し、高い評価を受けています：約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6.52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％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年（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2006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~2016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）。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ベトナム政府は、法人所得税免除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ー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ヶ月に再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輸出可能な衣料品を生産するた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め、衣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料品、履物分野などの原材料に対する輸入税インセンティ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ブのような優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先政策と投資インセンティブを有して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います。 </a:t>
            </a:r>
            <a:endParaRPr lang="en-US" altLang="ja-JP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若い人口の構造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、労働年齢人口が多くて、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労働コストは低いで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すが、巧拙と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スキルが高く評価されて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い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ます。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ベトナムは、ベトナム・韓国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FTA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AFTA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CAFTA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などの近隣諸国と貿易協定を締結して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いま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した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1524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ベトナム</a:t>
            </a:r>
            <a:r>
              <a:rPr lang="ja-JP" altLang="en-US" sz="2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における投資環境の選択理由</a:t>
            </a:r>
            <a:endParaRPr lang="en-US" sz="2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1. Công việc\11. Dự án KCN Cẩm Khê\14. Giới thiệu về KCN\Tỉnh PT sử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63" y="1"/>
            <a:ext cx="5081953" cy="6857999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4092916" y="457201"/>
            <a:ext cx="1545884" cy="761999"/>
            <a:chOff x="1523998" y="366307"/>
            <a:chExt cx="1698284" cy="852899"/>
          </a:xfrm>
          <a:scene3d>
            <a:camera prst="orthographicFront"/>
            <a:lightRig rig="chilly" dir="t"/>
          </a:scene3d>
        </p:grpSpPr>
        <p:sp>
          <p:nvSpPr>
            <p:cNvPr id="33" name="Oval 32"/>
            <p:cNvSpPr/>
            <p:nvPr/>
          </p:nvSpPr>
          <p:spPr>
            <a:xfrm>
              <a:off x="1523998" y="366307"/>
              <a:ext cx="1698284" cy="852899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1772706" y="491211"/>
              <a:ext cx="1200868" cy="6030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Tuyen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Quang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746.700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79600" y="3238500"/>
            <a:ext cx="990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79.548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5207000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187.700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5575" y="20764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109.806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14478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108.556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8575" y="34099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106.610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7525" y="3648075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82.370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5900" y="43307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75.897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7600" y="1143000"/>
            <a:ext cx="2057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105.242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29050" y="22860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114.048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26289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128.537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0050" y="31051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283.995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257175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91.600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00425" y="4095750"/>
            <a:ext cx="1981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76.330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" y="4114801"/>
            <a:ext cx="1371600" cy="685799"/>
            <a:chOff x="0" y="1103477"/>
            <a:chExt cx="1792674" cy="1271913"/>
          </a:xfrm>
          <a:scene3d>
            <a:camera prst="orthographicFront"/>
            <a:lightRig rig="chilly" dir="t"/>
          </a:scene3d>
        </p:grpSpPr>
        <p:sp>
          <p:nvSpPr>
            <p:cNvPr id="30" name="Oval 29"/>
            <p:cNvSpPr/>
            <p:nvPr/>
          </p:nvSpPr>
          <p:spPr>
            <a:xfrm>
              <a:off x="0" y="1103477"/>
              <a:ext cx="1792674" cy="1271913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262531" y="1289744"/>
              <a:ext cx="1267612" cy="8993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Son La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1.149.000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10200" y="2514600"/>
            <a:ext cx="1280940" cy="838200"/>
            <a:chOff x="4114800" y="1027755"/>
            <a:chExt cx="1814340" cy="1271913"/>
          </a:xfrm>
          <a:scene3d>
            <a:camera prst="orthographicFront"/>
            <a:lightRig rig="chilly" dir="t"/>
          </a:scene3d>
        </p:grpSpPr>
        <p:sp>
          <p:nvSpPr>
            <p:cNvPr id="36" name="Oval 35"/>
            <p:cNvSpPr/>
            <p:nvPr/>
          </p:nvSpPr>
          <p:spPr>
            <a:xfrm>
              <a:off x="4114800" y="1027755"/>
              <a:ext cx="1814340" cy="1271913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4380504" y="1214022"/>
              <a:ext cx="1282932" cy="8993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/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Vinh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Phuc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1.021.000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85447" y="4724401"/>
            <a:ext cx="1615353" cy="914399"/>
            <a:chOff x="3966312" y="2485089"/>
            <a:chExt cx="1996353" cy="1313891"/>
          </a:xfrm>
          <a:scene3d>
            <a:camera prst="orthographicFront"/>
            <a:lightRig rig="chilly" dir="t"/>
          </a:scene3d>
        </p:grpSpPr>
        <p:sp>
          <p:nvSpPr>
            <p:cNvPr id="39" name="Oval 38"/>
            <p:cNvSpPr/>
            <p:nvPr/>
          </p:nvSpPr>
          <p:spPr>
            <a:xfrm>
              <a:off x="3966312" y="2485089"/>
              <a:ext cx="1996353" cy="131389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4258671" y="2677504"/>
              <a:ext cx="1411635" cy="92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Noi</a:t>
              </a:r>
              <a:endParaRPr lang="en-US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711200">
                <a:spcBef>
                  <a:spcPct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7.588.000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16100" y="6191809"/>
            <a:ext cx="1524000" cy="640791"/>
            <a:chOff x="844147" y="3217162"/>
            <a:chExt cx="1946543" cy="1313891"/>
          </a:xfrm>
          <a:scene3d>
            <a:camera prst="orthographicFront"/>
            <a:lightRig rig="chilly" dir="t"/>
          </a:scene3d>
        </p:grpSpPr>
        <p:sp>
          <p:nvSpPr>
            <p:cNvPr id="42" name="Oval 41"/>
            <p:cNvSpPr/>
            <p:nvPr/>
          </p:nvSpPr>
          <p:spPr>
            <a:xfrm>
              <a:off x="844147" y="3217162"/>
              <a:ext cx="1946543" cy="131389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1129212" y="3409577"/>
              <a:ext cx="1376413" cy="92906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Binh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808.200</a:t>
              </a:r>
              <a:endParaRPr lang="en-US" sz="1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203200" y="850900"/>
            <a:ext cx="14478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Yen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</a:t>
            </a:r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771.600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 sz="quarter"/>
          </p:nvPr>
        </p:nvSpPr>
        <p:spPr>
          <a:xfrm>
            <a:off x="6981632" y="246745"/>
            <a:ext cx="1628968" cy="3029855"/>
          </a:xfrm>
          <a:ln>
            <a:solidFill>
              <a:schemeClr val="accent3"/>
            </a:solidFill>
          </a:ln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CAM KHE</a:t>
            </a:r>
            <a:r>
              <a:rPr lang="ja-JP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工業団地</a:t>
            </a:r>
            <a:r>
              <a:rPr lang="ja-JP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周辺</a:t>
            </a:r>
            <a:r>
              <a:rPr lang="ja-JP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の人口</a:t>
            </a:r>
            <a:endParaRPr lang="en-US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1295401" y="657225"/>
            <a:ext cx="3981450" cy="40195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276600" y="2667000"/>
            <a:ext cx="1981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362200" y="18288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1752600" y="2348925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smtClean="0">
                <a:latin typeface="Times New Roman" pitchFamily="18" charset="0"/>
                <a:cs typeface="Times New Roman" pitchFamily="18" charset="0"/>
              </a:rPr>
              <a:t>500,000 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Peoples</a:t>
            </a:r>
          </a:p>
        </p:txBody>
      </p:sp>
      <p:sp>
        <p:nvSpPr>
          <p:cNvPr id="57" name="TextBox 6"/>
          <p:cNvSpPr txBox="1">
            <a:spLocks noChangeArrowheads="1"/>
          </p:cNvSpPr>
          <p:nvPr/>
        </p:nvSpPr>
        <p:spPr bwMode="auto">
          <a:xfrm>
            <a:off x="3829050" y="3120450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smtClean="0">
                <a:latin typeface="Times New Roman" pitchFamily="18" charset="0"/>
                <a:cs typeface="Times New Roman" pitchFamily="18" charset="0"/>
              </a:rPr>
              <a:t>900.000 </a:t>
            </a: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Peoples</a:t>
            </a:r>
          </a:p>
        </p:txBody>
      </p:sp>
      <p:sp>
        <p:nvSpPr>
          <p:cNvPr id="58" name="Rectangle 57"/>
          <p:cNvSpPr/>
          <p:nvPr/>
        </p:nvSpPr>
        <p:spPr>
          <a:xfrm rot="563971">
            <a:off x="3984625" y="280297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km</a:t>
            </a:r>
            <a:endParaRPr lang="en-US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 rot="2499706">
            <a:off x="2051819" y="2058544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km</a:t>
            </a:r>
            <a:endParaRPr lang="en-US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8545" y="1143000"/>
            <a:ext cx="8915400" cy="4953000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ja-JP" altLang="en-US" sz="1800" dirty="0" smtClean="0"/>
              <a:t>総平</a:t>
            </a:r>
            <a:r>
              <a:rPr lang="ja-JP" altLang="en-US" sz="1800" dirty="0"/>
              <a:t>面</a:t>
            </a:r>
            <a:r>
              <a:rPr lang="ja-JP" altLang="en-US" sz="1800" dirty="0" smtClean="0"/>
              <a:t>の</a:t>
            </a:r>
            <a:r>
              <a:rPr lang="ja-JP" altLang="en-US" sz="1800" dirty="0"/>
              <a:t>計画</a:t>
            </a:r>
            <a:r>
              <a:rPr lang="ja-JP" altLang="en-US" sz="1800" dirty="0" smtClean="0"/>
              <a:t>コ</a:t>
            </a:r>
            <a:r>
              <a:rPr lang="ja-JP" altLang="en-US" sz="1800" dirty="0"/>
              <a:t>ンサルティン</a:t>
            </a:r>
            <a:r>
              <a:rPr lang="ja-JP" altLang="en-US" sz="1800" dirty="0" smtClean="0"/>
              <a:t>グの紹介、</a:t>
            </a:r>
            <a:r>
              <a:rPr lang="ja-JP" altLang="en-US" sz="1800" dirty="0"/>
              <a:t>説明付きの予</a:t>
            </a:r>
            <a:r>
              <a:rPr lang="ja-JP" altLang="en-US" sz="1800" dirty="0" smtClean="0"/>
              <a:t>備</a:t>
            </a:r>
            <a:r>
              <a:rPr lang="ja-JP" altLang="en-US" sz="1800" dirty="0"/>
              <a:t>設</a:t>
            </a:r>
            <a:r>
              <a:rPr lang="ja-JP" altLang="en-US" sz="1800" dirty="0" smtClean="0"/>
              <a:t>計など。仕</a:t>
            </a:r>
            <a:r>
              <a:rPr lang="ja-JP" altLang="en-US" sz="1800" dirty="0"/>
              <a:t>事はブランドと威信を持</a:t>
            </a:r>
            <a:r>
              <a:rPr lang="ja-JP" altLang="en-US" sz="1800" dirty="0" smtClean="0"/>
              <a:t>つ</a:t>
            </a:r>
            <a:r>
              <a:rPr lang="ja-JP" altLang="en-US" sz="1800" dirty="0"/>
              <a:t>設計コンサルタント</a:t>
            </a:r>
            <a:r>
              <a:rPr lang="ja-JP" altLang="en-US" sz="1800" dirty="0" smtClean="0"/>
              <a:t>会</a:t>
            </a:r>
            <a:r>
              <a:rPr lang="ja-JP" altLang="en-US" sz="1800" dirty="0"/>
              <a:t>社によって行われます</a:t>
            </a:r>
            <a:r>
              <a:rPr lang="ja-JP" altLang="en-US" sz="1800" dirty="0" smtClean="0"/>
              <a:t>。</a:t>
            </a:r>
            <a:endParaRPr lang="en-US" altLang="ja-JP" sz="1800" dirty="0" smtClean="0"/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ja-JP" altLang="en-US" sz="1800" dirty="0"/>
              <a:t>手続き</a:t>
            </a:r>
            <a:r>
              <a:rPr lang="ja-JP" altLang="en-US" sz="1800" dirty="0" smtClean="0"/>
              <a:t>を</a:t>
            </a:r>
            <a:r>
              <a:rPr lang="ja-JP" altLang="en-US" sz="1800" dirty="0"/>
              <a:t>完了するためサポートをします。投資ライセンス、建設ライセンスに関係する州の管理機</a:t>
            </a:r>
            <a:r>
              <a:rPr lang="ja-JP" altLang="en-US" sz="1800" dirty="0" smtClean="0"/>
              <a:t>関と協力します。</a:t>
            </a:r>
            <a:endParaRPr lang="en-US" altLang="ja-JP" sz="1800" dirty="0" smtClean="0"/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ja-JP" altLang="en-US" sz="1800" dirty="0" smtClean="0"/>
              <a:t>紹介や直接設計し、施工、機</a:t>
            </a:r>
            <a:r>
              <a:rPr lang="ja-JP" altLang="en-US" sz="1800" dirty="0"/>
              <a:t>械や設</a:t>
            </a:r>
            <a:r>
              <a:rPr lang="ja-JP" altLang="en-US" sz="1800" dirty="0" smtClean="0"/>
              <a:t>備を供給し、架設します。品</a:t>
            </a:r>
            <a:r>
              <a:rPr lang="ja-JP" altLang="en-US" sz="1800" dirty="0"/>
              <a:t>質の確保、進歩の確保、競争力のある価格、ブラン</a:t>
            </a:r>
            <a:r>
              <a:rPr lang="ja-JP" altLang="en-US" sz="1800" dirty="0" smtClean="0"/>
              <a:t>ドと威信があります。</a:t>
            </a:r>
            <a:endParaRPr lang="en-US" altLang="ja-JP" sz="1800" dirty="0" smtClean="0"/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ja-JP" altLang="en-US" sz="1800" dirty="0" smtClean="0"/>
              <a:t>投</a:t>
            </a:r>
            <a:r>
              <a:rPr lang="ja-JP" altLang="en-US" sz="1800" dirty="0"/>
              <a:t>資家が工場を建設するために投資家を雇用する場合、投資家は以下のインセンテ</a:t>
            </a:r>
            <a:r>
              <a:rPr lang="ja-JP" altLang="en-US" sz="1800" dirty="0" smtClean="0"/>
              <a:t>ィブがあります。</a:t>
            </a:r>
            <a:endParaRPr lang="en-US" altLang="ja-JP" sz="1800" dirty="0" smtClean="0"/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altLang="ja-JP" sz="1800" dirty="0" smtClean="0"/>
              <a:t>	+</a:t>
            </a:r>
            <a:r>
              <a:rPr lang="ja-JP" altLang="en-US" sz="1800" dirty="0" smtClean="0"/>
              <a:t>イ</a:t>
            </a:r>
            <a:r>
              <a:rPr lang="ja-JP" altLang="en-US" sz="1800" dirty="0"/>
              <a:t>ンフラの賃</a:t>
            </a:r>
            <a:r>
              <a:rPr lang="ja-JP" altLang="en-US" sz="1800" dirty="0" smtClean="0"/>
              <a:t>料は</a:t>
            </a:r>
            <a:r>
              <a:rPr lang="en-US" altLang="ja-JP" sz="1800" dirty="0" smtClean="0"/>
              <a:t>3</a:t>
            </a:r>
            <a:r>
              <a:rPr lang="ja-JP" altLang="en-US" sz="1800" dirty="0" smtClean="0"/>
              <a:t>％を削減されます。 </a:t>
            </a:r>
            <a:endParaRPr lang="en-US" altLang="ja-JP" sz="1800" dirty="0" smtClean="0"/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altLang="ja-JP" sz="1800" dirty="0"/>
              <a:t>	</a:t>
            </a:r>
            <a:r>
              <a:rPr lang="en-US" altLang="ja-JP" sz="1800" dirty="0" smtClean="0"/>
              <a:t>+</a:t>
            </a:r>
            <a:r>
              <a:rPr lang="ja-JP" altLang="en-US" sz="1800" dirty="0"/>
              <a:t>土地賃</a:t>
            </a:r>
            <a:r>
              <a:rPr lang="ja-JP" altLang="en-US" sz="1800" dirty="0" smtClean="0"/>
              <a:t>料は</a:t>
            </a:r>
            <a:r>
              <a:rPr lang="en-US" altLang="ja-JP" sz="1800" dirty="0" smtClean="0"/>
              <a:t>10</a:t>
            </a:r>
            <a:r>
              <a:rPr lang="ja-JP" altLang="en-US" sz="1800" dirty="0"/>
              <a:t>％割</a:t>
            </a:r>
            <a:r>
              <a:rPr lang="ja-JP" altLang="en-US" sz="1800" dirty="0" smtClean="0"/>
              <a:t>引です。 </a:t>
            </a:r>
            <a:endParaRPr lang="en-US" altLang="ja-JP" sz="1800" dirty="0" smtClean="0"/>
          </a:p>
          <a:p>
            <a:pPr marL="0" indent="0" algn="just">
              <a:lnSpc>
                <a:spcPct val="150000"/>
              </a:lnSpc>
              <a:spcBef>
                <a:spcPts val="300"/>
              </a:spcBef>
              <a:buNone/>
            </a:pPr>
            <a:r>
              <a:rPr lang="en-US" altLang="ja-JP" sz="1800" dirty="0"/>
              <a:t>	</a:t>
            </a:r>
            <a:r>
              <a:rPr lang="en-US" altLang="ja-JP" sz="1800" dirty="0" smtClean="0"/>
              <a:t>+ 2</a:t>
            </a:r>
            <a:r>
              <a:rPr lang="ja-JP" altLang="en-US" sz="1800" dirty="0" smtClean="0"/>
              <a:t>年の管理費</a:t>
            </a:r>
            <a:r>
              <a:rPr lang="ja-JP" altLang="en-US" sz="1800" dirty="0"/>
              <a:t>は</a:t>
            </a:r>
            <a:r>
              <a:rPr lang="ja-JP" altLang="en-US" sz="1800" dirty="0" smtClean="0"/>
              <a:t>免除されます。 </a:t>
            </a:r>
            <a:endParaRPr lang="en-US" altLang="ja-JP" sz="1800" dirty="0" smtClean="0"/>
          </a:p>
          <a:p>
            <a:pPr marL="285750" indent="-285750" algn="just">
              <a:lnSpc>
                <a:spcPct val="150000"/>
              </a:lnSpc>
              <a:spcBef>
                <a:spcPts val="300"/>
              </a:spcBef>
              <a:buFont typeface="Wingdings" pitchFamily="2" charset="2"/>
              <a:buChar char="Ø"/>
            </a:pPr>
            <a:r>
              <a:rPr lang="ja-JP" altLang="en-US" sz="1800" dirty="0" smtClean="0"/>
              <a:t>土</a:t>
            </a:r>
            <a:r>
              <a:rPr lang="ja-JP" altLang="en-US" sz="1800" dirty="0"/>
              <a:t>地所有</a:t>
            </a:r>
            <a:r>
              <a:rPr lang="ja-JP" altLang="en-US" sz="1800" dirty="0" smtClean="0"/>
              <a:t>者は投</a:t>
            </a:r>
            <a:r>
              <a:rPr lang="ja-JP" altLang="en-US" sz="1800" dirty="0"/>
              <a:t>資登録証が与えら</a:t>
            </a:r>
            <a:r>
              <a:rPr lang="ja-JP" altLang="en-US" sz="1800" dirty="0" smtClean="0"/>
              <a:t>れ</a:t>
            </a:r>
            <a:r>
              <a:rPr lang="ja-JP" altLang="en-US" sz="1800" dirty="0"/>
              <a:t>てから</a:t>
            </a:r>
            <a:r>
              <a:rPr lang="en-US" altLang="ja-JP" sz="1800" dirty="0" smtClean="0"/>
              <a:t>03</a:t>
            </a:r>
            <a:r>
              <a:rPr lang="ja-JP" altLang="en-US" sz="1800" dirty="0"/>
              <a:t>日以内、土</a:t>
            </a:r>
            <a:r>
              <a:rPr lang="ja-JP" altLang="en-US" sz="1800" dirty="0" smtClean="0"/>
              <a:t>地を引き渡</a:t>
            </a:r>
            <a:r>
              <a:rPr lang="ja-JP" altLang="en-US" sz="1800" dirty="0"/>
              <a:t>します</a:t>
            </a:r>
            <a:r>
              <a:rPr lang="ja-JP" altLang="en-US" sz="1800" dirty="0" smtClean="0"/>
              <a:t>。</a:t>
            </a:r>
            <a:endParaRPr lang="en-US" sz="18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36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投資</a:t>
            </a:r>
            <a:r>
              <a:rPr lang="ja-JP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家からの支援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77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詳細はお問い合わせください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1215307"/>
            <a:ext cx="83820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ja-JP" altLang="en-US" sz="2400" dirty="0">
                <a:latin typeface="Times New Roman" pitchFamily="18" charset="0"/>
                <a:cs typeface="Times New Roman" pitchFamily="18" charset="0"/>
              </a:rPr>
              <a:t>本社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ja-JP" altLang="en-US" sz="2400" dirty="0">
                <a:latin typeface="Times New Roman" pitchFamily="18" charset="0"/>
                <a:cs typeface="Times New Roman" pitchFamily="18" charset="0"/>
              </a:rPr>
              <a:t>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ja-JP" altLang="en-US" sz="2400" dirty="0">
                <a:latin typeface="Times New Roman" pitchFamily="18" charset="0"/>
                <a:cs typeface="Times New Roman" pitchFamily="18" charset="0"/>
              </a:rPr>
              <a:t>工業団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地</a:t>
            </a:r>
            <a:endParaRPr lang="en-US" altLang="ja-JP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ホットライン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(+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84)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915 165 999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　　　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(+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84)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942 686 689</a:t>
            </a:r>
          </a:p>
          <a:p>
            <a:r>
              <a:rPr lang="ja-JP" altLang="en-US" sz="24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　　　　　　　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(+84) 975 686 689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ja-JP" altLang="en-US" sz="2400" dirty="0">
                <a:latin typeface="Times New Roman" pitchFamily="18" charset="0"/>
                <a:cs typeface="Times New Roman" pitchFamily="18" charset="0"/>
              </a:rPr>
              <a:t>メー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ルアドレス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khucongnghiepcamkhe@gmail.com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ja-JP" altLang="en-US" sz="2400" dirty="0">
                <a:latin typeface="Times New Roman" pitchFamily="18" charset="0"/>
                <a:cs typeface="Times New Roman" pitchFamily="18" charset="0"/>
              </a:rPr>
              <a:t>電話番号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(+84)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0210 3793 999    </a:t>
            </a:r>
          </a:p>
          <a:p>
            <a:pPr eaLnBrk="0" hangingPunct="0">
              <a:lnSpc>
                <a:spcPct val="120000"/>
              </a:lnSpc>
            </a:pP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ウェブサイト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Khucongnghiepcamkhe.com</a:t>
            </a:r>
          </a:p>
          <a:p>
            <a:pPr eaLnBrk="0" hangingPunct="0">
              <a:lnSpc>
                <a:spcPct val="12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　　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Khucongnghiepcamkhe.vn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0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0" y="5638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AND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WELCOME!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342"/>
            <a:ext cx="9144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4672" y="349448"/>
            <a:ext cx="3238500" cy="1653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/>
      <p:bldP spid="4362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5" y="838200"/>
            <a:ext cx="9149895" cy="5946579"/>
          </a:xfrm>
          <a:prstGeom prst="rect">
            <a:avLst/>
          </a:prstGeom>
          <a:noFill/>
        </p:spPr>
      </p:pic>
      <p:sp>
        <p:nvSpPr>
          <p:cNvPr id="10" name="Flowchart: Alternate Process 9"/>
          <p:cNvSpPr/>
          <p:nvPr/>
        </p:nvSpPr>
        <p:spPr>
          <a:xfrm>
            <a:off x="6019800" y="4191000"/>
            <a:ext cx="2971800" cy="1143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AKFTA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-   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2006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altLang="ja-JP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月に締結しました。</a:t>
            </a: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2016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年までに</a:t>
            </a:r>
            <a:r>
              <a:rPr lang="ja-JP" altLang="en-US" sz="1300" dirty="0">
                <a:solidFill>
                  <a:schemeClr val="tx1"/>
                </a:solidFill>
              </a:rPr>
              <a:t>商品の</a:t>
            </a:r>
            <a:r>
              <a:rPr lang="en-US" altLang="ja-JP" sz="1300" dirty="0">
                <a:solidFill>
                  <a:schemeClr val="tx1"/>
                </a:solidFill>
              </a:rPr>
              <a:t>90</a:t>
            </a:r>
            <a:r>
              <a:rPr lang="ja-JP" altLang="en-US" sz="1300" dirty="0" smtClean="0">
                <a:solidFill>
                  <a:schemeClr val="tx1"/>
                </a:solidFill>
              </a:rPr>
              <a:t>％</a:t>
            </a:r>
            <a:r>
              <a:rPr lang="ja-JP" altLang="en-US" sz="1300" dirty="0">
                <a:solidFill>
                  <a:schemeClr val="tx1"/>
                </a:solidFill>
              </a:rPr>
              <a:t>の</a:t>
            </a:r>
            <a:r>
              <a:rPr lang="en-US" altLang="ja-JP" sz="1300" dirty="0" smtClean="0">
                <a:solidFill>
                  <a:schemeClr val="tx1"/>
                </a:solidFill>
              </a:rPr>
              <a:t>0〜5</a:t>
            </a:r>
            <a:r>
              <a:rPr lang="ja-JP" altLang="en-US" sz="1300" dirty="0">
                <a:solidFill>
                  <a:schemeClr val="tx1"/>
                </a:solidFill>
              </a:rPr>
              <a:t>％に減</a:t>
            </a:r>
            <a:r>
              <a:rPr lang="ja-JP" altLang="en-US" sz="1300" dirty="0" smtClean="0">
                <a:solidFill>
                  <a:schemeClr val="tx1"/>
                </a:solidFill>
              </a:rPr>
              <a:t>税</a:t>
            </a:r>
            <a:r>
              <a:rPr lang="ja-JP" altLang="en-US" sz="1300" dirty="0">
                <a:solidFill>
                  <a:schemeClr val="tx1"/>
                </a:solidFill>
              </a:rPr>
              <a:t>しました</a:t>
            </a:r>
            <a:r>
              <a:rPr lang="ja-JP" altLang="en-US" sz="1300" dirty="0" smtClean="0">
                <a:solidFill>
                  <a:schemeClr val="tx1"/>
                </a:solidFill>
              </a:rPr>
              <a:t>。</a:t>
            </a:r>
            <a:endParaRPr lang="en-US" altLang="ja-JP" sz="13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年は全部免税です。</a:t>
            </a: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53200" y="1676400"/>
            <a:ext cx="2286000" cy="9906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ACFTA</a:t>
            </a:r>
            <a:r>
              <a:rPr lang="en-US" sz="1600" dirty="0" smtClean="0"/>
              <a:t>:</a:t>
            </a:r>
          </a:p>
          <a:p>
            <a:r>
              <a:rPr lang="en-US" sz="1300" dirty="0" smtClean="0"/>
              <a:t>- 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2004/11</a:t>
            </a:r>
            <a:r>
              <a:rPr lang="ja-JP" altLang="en-US" sz="1300" dirty="0" smtClean="0">
                <a:latin typeface="Arial" pitchFamily="34" charset="0"/>
                <a:cs typeface="Arial" pitchFamily="34" charset="0"/>
              </a:rPr>
              <a:t>月に締結しました。</a:t>
            </a: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1300" dirty="0" smtClean="0">
                <a:latin typeface="Arial" pitchFamily="34" charset="0"/>
                <a:cs typeface="Arial" pitchFamily="34" charset="0"/>
              </a:rPr>
              <a:t>　</a:t>
            </a:r>
            <a:r>
              <a:rPr lang="ja-JP" altLang="en-US" sz="1300" dirty="0" smtClean="0"/>
              <a:t>商</a:t>
            </a:r>
            <a:r>
              <a:rPr lang="ja-JP" altLang="en-US" sz="1300" dirty="0"/>
              <a:t>品の約</a:t>
            </a:r>
            <a:r>
              <a:rPr lang="en-US" altLang="ja-JP" sz="1300" dirty="0"/>
              <a:t>90</a:t>
            </a:r>
            <a:r>
              <a:rPr lang="ja-JP" altLang="en-US" sz="1300" dirty="0"/>
              <a:t>％が免</a:t>
            </a:r>
            <a:r>
              <a:rPr lang="ja-JP" altLang="en-US" sz="1300" dirty="0" smtClean="0"/>
              <a:t>税</a:t>
            </a:r>
            <a:r>
              <a:rPr lang="ja-JP" altLang="en-US" sz="1300" dirty="0"/>
              <a:t>さ</a:t>
            </a:r>
            <a:r>
              <a:rPr lang="ja-JP" altLang="en-US" sz="1300" dirty="0" smtClean="0"/>
              <a:t>れました。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rved Up Arrow 17"/>
          <p:cNvSpPr/>
          <p:nvPr/>
        </p:nvSpPr>
        <p:spPr>
          <a:xfrm flipV="1">
            <a:off x="4038600" y="3581400"/>
            <a:ext cx="3230880" cy="685800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918" y="46038"/>
            <a:ext cx="9143082" cy="639762"/>
          </a:xfrm>
        </p:spPr>
        <p:txBody>
          <a:bodyPr>
            <a:noAutofit/>
          </a:bodyPr>
          <a:lstStyle/>
          <a:p>
            <a:r>
              <a:rPr lang="ja-JP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締結し</a:t>
            </a:r>
            <a:r>
              <a:rPr lang="ja-JP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た貿易協定</a:t>
            </a:r>
            <a:endParaRPr lang="en-US" sz="4400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304800" y="4724400"/>
            <a:ext cx="2895600" cy="1066800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accent2">
                    <a:lumMod val="75000"/>
                  </a:schemeClr>
                </a:solidFill>
              </a:rPr>
              <a:t>ベトナ</a:t>
            </a:r>
            <a:r>
              <a:rPr lang="ja-JP" altLang="en-US" sz="1600" b="1" dirty="0" smtClean="0">
                <a:solidFill>
                  <a:schemeClr val="accent2">
                    <a:lumMod val="75000"/>
                  </a:schemeClr>
                </a:solidFill>
              </a:rPr>
              <a:t>ムー韓国</a:t>
            </a:r>
            <a:r>
              <a:rPr lang="en-US" altLang="ja-JP" sz="1600" b="1" dirty="0" smtClean="0">
                <a:solidFill>
                  <a:schemeClr val="accent2">
                    <a:lumMod val="75000"/>
                  </a:schemeClr>
                </a:solidFill>
              </a:rPr>
              <a:t>FTA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-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2014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月に締結しました。</a:t>
            </a: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ja-JP" alt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1300" dirty="0" smtClean="0"/>
              <a:t>商</a:t>
            </a:r>
            <a:r>
              <a:rPr lang="ja-JP" altLang="en-US" sz="1300" dirty="0"/>
              <a:t>品の</a:t>
            </a:r>
            <a:r>
              <a:rPr lang="en-US" altLang="ja-JP" sz="1300" dirty="0"/>
              <a:t>90</a:t>
            </a:r>
            <a:r>
              <a:rPr lang="ja-JP" altLang="en-US" sz="1300" dirty="0" smtClean="0"/>
              <a:t>％の</a:t>
            </a:r>
            <a:r>
              <a:rPr lang="en-US" altLang="ja-JP" sz="1300" dirty="0" smtClean="0"/>
              <a:t>0〜5</a:t>
            </a:r>
            <a:r>
              <a:rPr lang="ja-JP" altLang="en-US" sz="1300" dirty="0" smtClean="0"/>
              <a:t>％に減税</a:t>
            </a:r>
            <a:r>
              <a:rPr lang="ja-JP" altLang="en-US" sz="1300" dirty="0"/>
              <a:t>しまし</a:t>
            </a:r>
            <a:r>
              <a:rPr lang="ja-JP" altLang="en-US" sz="1300" dirty="0" smtClean="0"/>
              <a:t>た。</a:t>
            </a: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62400" y="2743200"/>
            <a:ext cx="3429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Flowchart: Alternate Process 32"/>
          <p:cNvSpPr/>
          <p:nvPr/>
        </p:nvSpPr>
        <p:spPr>
          <a:xfrm>
            <a:off x="3733800" y="5486400"/>
            <a:ext cx="2895600" cy="1143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VNEUFTA</a:t>
            </a:r>
          </a:p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- 2012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altLang="ja-JP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月から現在まで交渉しています。</a:t>
            </a:r>
            <a:endParaRPr lang="en-US" altLang="ja-JP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ja-JP" altLang="en-US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特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に衣料品に対して税金は</a:t>
            </a:r>
            <a:r>
              <a:rPr lang="en-US" altLang="ja-JP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11.6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％から</a:t>
            </a:r>
            <a:r>
              <a:rPr lang="en-US" altLang="ja-JP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％に減税しました。</a:t>
            </a:r>
            <a:endParaRPr lang="en-US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Curved Right Arrow 35"/>
          <p:cNvSpPr/>
          <p:nvPr/>
        </p:nvSpPr>
        <p:spPr>
          <a:xfrm>
            <a:off x="3200400" y="4191000"/>
            <a:ext cx="457200" cy="20574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381000" y="3124200"/>
            <a:ext cx="2362200" cy="1066800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AIFTA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- 2009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月に締結しました。</a:t>
            </a: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ja-JP" sz="1300" dirty="0">
                <a:latin typeface="Arial" pitchFamily="34" charset="0"/>
                <a:cs typeface="Arial" pitchFamily="34" charset="0"/>
              </a:rPr>
              <a:t>2016</a:t>
            </a:r>
            <a:r>
              <a:rPr lang="ja-JP" altLang="en-US" sz="1300" dirty="0">
                <a:latin typeface="Arial" pitchFamily="34" charset="0"/>
                <a:cs typeface="Arial" pitchFamily="34" charset="0"/>
              </a:rPr>
              <a:t>年</a:t>
            </a:r>
            <a:r>
              <a:rPr lang="en-US" altLang="ja-JP" sz="1300" dirty="0">
                <a:latin typeface="Arial" pitchFamily="34" charset="0"/>
                <a:cs typeface="Arial" pitchFamily="34" charset="0"/>
              </a:rPr>
              <a:t>〜2021</a:t>
            </a:r>
            <a:r>
              <a:rPr lang="ja-JP" altLang="en-US" sz="1300" dirty="0">
                <a:latin typeface="Arial" pitchFamily="34" charset="0"/>
                <a:cs typeface="Arial" pitchFamily="34" charset="0"/>
              </a:rPr>
              <a:t>年：商品</a:t>
            </a:r>
            <a:r>
              <a:rPr lang="ja-JP" altLang="en-US" sz="1300" dirty="0" smtClean="0">
                <a:latin typeface="Arial" pitchFamily="34" charset="0"/>
                <a:cs typeface="Arial" pitchFamily="34" charset="0"/>
              </a:rPr>
              <a:t>税を</a:t>
            </a:r>
            <a:r>
              <a:rPr lang="en-US" altLang="ja-JP" sz="1300" dirty="0">
                <a:latin typeface="Arial" pitchFamily="34" charset="0"/>
                <a:cs typeface="Arial" pitchFamily="34" charset="0"/>
              </a:rPr>
              <a:t>0</a:t>
            </a:r>
            <a:r>
              <a:rPr lang="ja-JP" altLang="en-US" sz="1300" dirty="0">
                <a:latin typeface="Arial" pitchFamily="34" charset="0"/>
                <a:cs typeface="Arial" pitchFamily="34" charset="0"/>
              </a:rPr>
              <a:t>％に引き下</a:t>
            </a:r>
            <a:r>
              <a:rPr lang="ja-JP" altLang="en-US" sz="1300" dirty="0" smtClean="0">
                <a:latin typeface="Arial" pitchFamily="34" charset="0"/>
                <a:cs typeface="Arial" pitchFamily="34" charset="0"/>
              </a:rPr>
              <a:t>げます。</a:t>
            </a: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Curved Left Arrow 37"/>
          <p:cNvSpPr/>
          <p:nvPr/>
        </p:nvSpPr>
        <p:spPr>
          <a:xfrm flipV="1">
            <a:off x="4191000" y="2362200"/>
            <a:ext cx="609600" cy="205740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3276600" y="1371600"/>
            <a:ext cx="2362200" cy="1066800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AFTA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-1995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年</a:t>
            </a:r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ja-JP" alt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月に締結しました。</a:t>
            </a: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ja-JP" sz="1300" dirty="0">
                <a:latin typeface="Arial" pitchFamily="34" charset="0"/>
                <a:cs typeface="Arial" pitchFamily="34" charset="0"/>
              </a:rPr>
              <a:t>2018</a:t>
            </a:r>
            <a:r>
              <a:rPr lang="ja-JP" altLang="en-US" sz="1300" dirty="0">
                <a:latin typeface="Arial" pitchFamily="34" charset="0"/>
                <a:cs typeface="Arial" pitchFamily="34" charset="0"/>
              </a:rPr>
              <a:t>年までに、すべての品</a:t>
            </a:r>
            <a:r>
              <a:rPr lang="ja-JP" altLang="en-US" sz="1300" dirty="0" smtClean="0">
                <a:latin typeface="Arial" pitchFamily="34" charset="0"/>
                <a:cs typeface="Arial" pitchFamily="34" charset="0"/>
              </a:rPr>
              <a:t>目</a:t>
            </a:r>
            <a:r>
              <a:rPr lang="ja-JP" altLang="en-US" sz="1300" dirty="0">
                <a:latin typeface="Arial" pitchFamily="34" charset="0"/>
                <a:cs typeface="Arial" pitchFamily="34" charset="0"/>
              </a:rPr>
              <a:t>を</a:t>
            </a:r>
            <a:r>
              <a:rPr lang="en-US" altLang="ja-JP" sz="13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ja-JP" altLang="en-US" sz="1300" dirty="0">
                <a:latin typeface="Arial" pitchFamily="34" charset="0"/>
                <a:cs typeface="Arial" pitchFamily="34" charset="0"/>
              </a:rPr>
              <a:t>％に減</a:t>
            </a:r>
            <a:r>
              <a:rPr lang="ja-JP" altLang="en-US" sz="1300" dirty="0" smtClean="0">
                <a:latin typeface="Arial" pitchFamily="34" charset="0"/>
                <a:cs typeface="Arial" pitchFamily="34" charset="0"/>
              </a:rPr>
              <a:t>税</a:t>
            </a:r>
            <a:r>
              <a:rPr lang="ja-JP" altLang="en-US" sz="1300" dirty="0">
                <a:latin typeface="Arial" pitchFamily="34" charset="0"/>
                <a:cs typeface="Arial" pitchFamily="34" charset="0"/>
              </a:rPr>
              <a:t>し</a:t>
            </a:r>
            <a:r>
              <a:rPr lang="ja-JP" altLang="en-US" sz="1300" dirty="0" smtClean="0">
                <a:latin typeface="Arial" pitchFamily="34" charset="0"/>
                <a:cs typeface="Arial" pitchFamily="34" charset="0"/>
              </a:rPr>
              <a:t>ま</a:t>
            </a:r>
            <a:r>
              <a:rPr lang="ja-JP" altLang="en-US" sz="1300" dirty="0">
                <a:latin typeface="Arial" pitchFamily="34" charset="0"/>
                <a:cs typeface="Arial" pitchFamily="34" charset="0"/>
              </a:rPr>
              <a:t>す</a:t>
            </a:r>
            <a:r>
              <a:rPr lang="ja-JP" altLang="en-US" sz="1300" dirty="0" smtClean="0">
                <a:latin typeface="Arial" pitchFamily="34" charset="0"/>
                <a:cs typeface="Arial" pitchFamily="34" charset="0"/>
              </a:rPr>
              <a:t>。</a:t>
            </a:r>
            <a:endParaRPr lang="en-US" sz="1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ircular Arrow 15"/>
          <p:cNvSpPr/>
          <p:nvPr/>
        </p:nvSpPr>
        <p:spPr>
          <a:xfrm flipH="1" flipV="1">
            <a:off x="1371600" y="3962400"/>
            <a:ext cx="2438400" cy="685800"/>
          </a:xfrm>
          <a:prstGeom prst="circular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0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792162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地</a:t>
            </a:r>
            <a:r>
              <a:rPr lang="ja-JP" alt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域の他の</a:t>
            </a:r>
            <a:r>
              <a:rPr lang="ja-JP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国と</a:t>
            </a:r>
            <a:r>
              <a:rPr lang="ja-JP" alt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競</a:t>
            </a:r>
            <a:r>
              <a:rPr lang="ja-JP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争</a:t>
            </a:r>
            <a:r>
              <a:rPr lang="ja-JP" alt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す</a:t>
            </a:r>
            <a:r>
              <a:rPr lang="ja-JP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る</a:t>
            </a:r>
            <a:r>
              <a:rPr lang="ja-JP" alt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最低賃金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95600" y="4064675"/>
            <a:ext cx="6172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ja-JP" altLang="en-US" sz="2000" b="1" dirty="0">
                <a:latin typeface="Times New Roman" pitchFamily="18" charset="0"/>
                <a:cs typeface="Times New Roman" pitchFamily="18" charset="0"/>
              </a:rPr>
              <a:t>社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</a:rPr>
              <a:t>会保</a:t>
            </a:r>
            <a:r>
              <a:rPr lang="ja-JP" altLang="en-US" sz="2000" b="1" dirty="0">
                <a:latin typeface="Times New Roman" pitchFamily="18" charset="0"/>
                <a:cs typeface="Times New Roman" pitchFamily="18" charset="0"/>
              </a:rPr>
              <a:t>険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</a:rPr>
              <a:t>料率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％（企業で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21.5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％支払い、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従業員で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10.5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％支払います）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ja-JP" altLang="en-US" sz="2000" b="1" dirty="0">
                <a:latin typeface="Times New Roman" pitchFamily="18" charset="0"/>
                <a:cs typeface="Times New Roman" pitchFamily="18" charset="0"/>
              </a:rPr>
              <a:t>就業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</a:rPr>
              <a:t>時</a:t>
            </a:r>
            <a:r>
              <a:rPr lang="ja-JP" altLang="en-US" sz="2000" b="1" dirty="0">
                <a:latin typeface="Times New Roman" pitchFamily="18" charset="0"/>
                <a:cs typeface="Times New Roman" pitchFamily="18" charset="0"/>
              </a:rPr>
              <a:t>間：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時間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日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シフト（中小企業は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シフト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日の手配が可</a:t>
            </a:r>
            <a:r>
              <a:rPr lang="ja-JP" altLang="en-US" sz="2000" dirty="0" smtClean="0">
                <a:latin typeface="Times New Roman" pitchFamily="18" charset="0"/>
                <a:cs typeface="Times New Roman" pitchFamily="18" charset="0"/>
              </a:rPr>
              <a:t>能です）</a:t>
            </a:r>
            <a:endParaRPr lang="en-US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ja-JP" altLang="en-US" sz="2000" b="1" dirty="0">
                <a:latin typeface="Times New Roman" pitchFamily="18" charset="0"/>
                <a:cs typeface="Times New Roman" pitchFamily="18" charset="0"/>
              </a:rPr>
              <a:t>残業</a:t>
            </a:r>
            <a:r>
              <a:rPr lang="ja-JP" altLang="en-US" sz="2000" b="1" dirty="0" smtClean="0">
                <a:latin typeface="Times New Roman" pitchFamily="18" charset="0"/>
                <a:cs typeface="Times New Roman" pitchFamily="18" charset="0"/>
              </a:rPr>
              <a:t>時</a:t>
            </a:r>
            <a:r>
              <a:rPr lang="ja-JP" altLang="en-US" sz="2000" b="1" dirty="0">
                <a:latin typeface="Times New Roman" pitchFamily="18" charset="0"/>
                <a:cs typeface="Times New Roman" pitchFamily="18" charset="0"/>
              </a:rPr>
              <a:t>間：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時間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日（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時間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年を超えないこと）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453865"/>
              </p:ext>
            </p:extLst>
          </p:nvPr>
        </p:nvGraphicFramePr>
        <p:xfrm>
          <a:off x="3207724" y="1172970"/>
          <a:ext cx="5912830" cy="2318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2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2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25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0625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ja-JP" alt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基本給料</a:t>
                      </a:r>
                      <a:endParaRPr lang="en-US" altLang="ja-JP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ja-JP" alt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単位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ja-JP" alt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ベトナムドン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altLang="ja-JP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ja-JP" alt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ヶ月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0353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地域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地域　</a:t>
                      </a:r>
                      <a:r>
                        <a:rPr lang="en-US" altLang="ja-JP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地域　</a:t>
                      </a:r>
                      <a:r>
                        <a:rPr lang="en-US" altLang="ja-JP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地域　</a:t>
                      </a:r>
                      <a:r>
                        <a:rPr lang="en-US" altLang="ja-JP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地域　</a:t>
                      </a:r>
                      <a:r>
                        <a:rPr lang="en-US" altLang="ja-JP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082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給料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3.980.000 </a:t>
                      </a:r>
                      <a:r>
                        <a:rPr lang="ja-JP" alt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ベトナムドン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3.530.000 </a:t>
                      </a:r>
                    </a:p>
                    <a:p>
                      <a:pPr algn="ctr"/>
                      <a:r>
                        <a:rPr lang="ja-JP" alt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ベトナムドン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3.090.000</a:t>
                      </a:r>
                      <a:r>
                        <a:rPr lang="ja-JP" alt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ベトナムドン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2.760.000 </a:t>
                      </a:r>
                      <a:r>
                        <a:rPr lang="ja-JP" alt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ベトナムドン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133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USD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en-US" sz="17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en-US" sz="17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en-US" sz="17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en-US" sz="17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Explosion 1 11"/>
          <p:cNvSpPr/>
          <p:nvPr/>
        </p:nvSpPr>
        <p:spPr>
          <a:xfrm>
            <a:off x="-8238" y="1295400"/>
            <a:ext cx="3437238" cy="3733800"/>
          </a:xfrm>
          <a:prstGeom prst="irregularSeal1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労働時間は</a:t>
            </a:r>
            <a:r>
              <a:rPr lang="en-US" altLang="ja-JP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ja-JP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日以上</a:t>
            </a:r>
            <a:r>
              <a:rPr lang="en-US" altLang="ja-JP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ja-JP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endParaRPr lang="en-US" altLang="ja-JP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ja-JP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（</a:t>
            </a:r>
            <a:r>
              <a:rPr lang="en-US" altLang="ja-JP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ja-JP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時間</a:t>
            </a:r>
            <a:r>
              <a:rPr lang="en-US" altLang="ja-JP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ja-JP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週</a:t>
            </a:r>
            <a:r>
              <a:rPr lang="ja-JP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957513" y="321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2641085"/>
            <a:ext cx="91440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PHU THO </a:t>
            </a:r>
            <a:r>
              <a:rPr lang="ja-JP" altLang="en-US" sz="6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州</a:t>
            </a:r>
            <a:r>
              <a:rPr lang="ja-JP" altLang="en-US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の</a:t>
            </a:r>
            <a:endParaRPr lang="en-US" altLang="ja-JP" sz="6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ja-JP" altLang="en-US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工業団地</a:t>
            </a:r>
            <a:endParaRPr lang="en-US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1. Công việc\12. LOGO Đức Anh\Logo\Image\Logo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076" y="457200"/>
            <a:ext cx="2848024" cy="1454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ja-JP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で開発投資の条件についての概要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7782"/>
            <a:ext cx="9144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indent="0">
              <a:lnSpc>
                <a:spcPct val="150000"/>
              </a:lnSpc>
              <a:buNone/>
              <a:defRPr/>
            </a:pPr>
            <a:r>
              <a:rPr lang="en-US" altLang="ja-JP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ja-JP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地理的位</a:t>
            </a:r>
            <a:r>
              <a:rPr lang="ja-JP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置</a:t>
            </a:r>
            <a:endParaRPr lang="en-US" altLang="ja-JP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lnSpc>
                <a:spcPct val="150000"/>
              </a:lnSpc>
              <a:buNone/>
              <a:defRPr/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はベ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トナ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ム北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部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山岳地帯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州であり、その地域の中心に位置し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首都の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北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西にあり、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面積は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3,532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平方キロメートルです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州は、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– Ha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– Con Minh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中国）の経済回廊に位置し、</a:t>
            </a:r>
            <a:r>
              <a:rPr lang="ja-JP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東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は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州と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市に隣接し、</a:t>
            </a:r>
            <a:r>
              <a:rPr lang="ja-JP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西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は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La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州に隣接し、</a:t>
            </a:r>
            <a:r>
              <a:rPr lang="ja-JP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南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は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州に隣接し、北は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Yen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州と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Tuyen</a:t>
            </a:r>
            <a:r>
              <a:rPr lang="en-US" altLang="ja-JP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ja-JP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に接しています。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は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国際空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港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から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キロと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中心地から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キロ離れて、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港から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170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キロ、（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ベトナムと雲南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中国の中間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Khau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の国境ゲー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ト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と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Thuy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- Lang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国境ゲートから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200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キロ離れます。そして、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川、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川、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川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大河川の合流地点です。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91000"/>
            <a:ext cx="9143999" cy="253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>
              <a:lnSpc>
                <a:spcPct val="150000"/>
              </a:lnSpc>
              <a:defRPr/>
            </a:pPr>
            <a:r>
              <a:rPr lang="en-US" altLang="ja-JP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ja-JP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工</a:t>
            </a:r>
            <a:r>
              <a:rPr lang="ja-JP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業団地の開</a:t>
            </a:r>
            <a:r>
              <a:rPr lang="ja-JP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発計画</a:t>
            </a:r>
            <a:r>
              <a:rPr lang="ja-JP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ja-JP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>
              <a:lnSpc>
                <a:spcPct val="150000"/>
              </a:lnSpc>
              <a:defRPr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年まで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州の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工業団地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開発計画を調整す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ることについて首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相の文書番号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2501 /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TTg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-KTN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2014/12/10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により。 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marL="109537">
              <a:lnSpc>
                <a:spcPct val="150000"/>
              </a:lnSpc>
              <a:defRPr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年ま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で工業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団地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の基本計画は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つの工業団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地があり、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総面積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2,319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ヘクター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ルで、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Thuy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Van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Ha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Nong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工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業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団地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を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含みま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す。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8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3875" y="228600"/>
            <a:ext cx="5724525" cy="6371764"/>
            <a:chOff x="825" y="5"/>
            <a:chExt cx="10406" cy="138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25" y="271"/>
              <a:ext cx="10406" cy="13568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5" y="5"/>
              <a:ext cx="10406" cy="614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53" y="619"/>
              <a:ext cx="2478" cy="3369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121" y="7176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92" y="5728"/>
              <a:ext cx="1231" cy="267"/>
            </a:xfrm>
            <a:prstGeom prst="rect">
              <a:avLst/>
            </a:prstGeom>
            <a:noFill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73" y="5694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69" y="6054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222" y="6905"/>
              <a:ext cx="1424" cy="267"/>
            </a:xfrm>
            <a:prstGeom prst="rect">
              <a:avLst/>
            </a:prstGeom>
            <a:noFill/>
          </p:spPr>
        </p:pic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3011" y="2870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6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6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7" y="300"/>
                </a:cxn>
                <a:cxn ang="0">
                  <a:pos x="266" y="266"/>
                </a:cxn>
                <a:cxn ang="0">
                  <a:pos x="300" y="217"/>
                </a:cxn>
                <a:cxn ang="0">
                  <a:pos x="312" y="156"/>
                </a:cxn>
                <a:cxn ang="0">
                  <a:pos x="300" y="95"/>
                </a:cxn>
                <a:cxn ang="0">
                  <a:pos x="266" y="46"/>
                </a:cxn>
                <a:cxn ang="0">
                  <a:pos x="217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6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6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7" y="300"/>
                  </a:lnTo>
                  <a:lnTo>
                    <a:pt x="266" y="266"/>
                  </a:lnTo>
                  <a:lnTo>
                    <a:pt x="300" y="217"/>
                  </a:lnTo>
                  <a:lnTo>
                    <a:pt x="312" y="156"/>
                  </a:lnTo>
                  <a:lnTo>
                    <a:pt x="300" y="95"/>
                  </a:lnTo>
                  <a:lnTo>
                    <a:pt x="266" y="46"/>
                  </a:lnTo>
                  <a:lnTo>
                    <a:pt x="217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011" y="2870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7"/>
                </a:cxn>
                <a:cxn ang="0">
                  <a:pos x="266" y="266"/>
                </a:cxn>
                <a:cxn ang="0">
                  <a:pos x="217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6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6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7" y="12"/>
                </a:cxn>
                <a:cxn ang="0">
                  <a:pos x="266" y="46"/>
                </a:cxn>
                <a:cxn ang="0">
                  <a:pos x="300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7"/>
                  </a:lnTo>
                  <a:lnTo>
                    <a:pt x="266" y="266"/>
                  </a:lnTo>
                  <a:lnTo>
                    <a:pt x="217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6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6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7" y="12"/>
                  </a:lnTo>
                  <a:lnTo>
                    <a:pt x="266" y="46"/>
                  </a:lnTo>
                  <a:lnTo>
                    <a:pt x="300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42" y="3428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33" y="3102"/>
              <a:ext cx="135" cy="327"/>
            </a:xfrm>
            <a:prstGeom prst="rect">
              <a:avLst/>
            </a:prstGeom>
            <a:noFill/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118" y="5282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445" y="8768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921" y="11176"/>
              <a:ext cx="1537" cy="267"/>
            </a:xfrm>
            <a:prstGeom prst="rect">
              <a:avLst/>
            </a:prstGeom>
            <a:noFill/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572" y="9699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580" y="7444"/>
              <a:ext cx="1424" cy="267"/>
            </a:xfrm>
            <a:prstGeom prst="rect">
              <a:avLst/>
            </a:prstGeom>
            <a:noFill/>
          </p:spPr>
        </p:pic>
        <p:sp>
          <p:nvSpPr>
            <p:cNvPr id="1044" name="AutoShape 20"/>
            <p:cNvSpPr>
              <a:spLocks/>
            </p:cNvSpPr>
            <p:nvPr/>
          </p:nvSpPr>
          <p:spPr bwMode="auto">
            <a:xfrm>
              <a:off x="3056" y="2918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3"/>
                </a:cxn>
                <a:cxn ang="0">
                  <a:pos x="8" y="143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8"/>
                </a:cxn>
                <a:cxn ang="0">
                  <a:pos x="79" y="118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6" y="124"/>
                </a:cxn>
                <a:cxn ang="0">
                  <a:pos x="38" y="124"/>
                </a:cxn>
                <a:cxn ang="0">
                  <a:pos x="38" y="143"/>
                </a:cxn>
                <a:cxn ang="0">
                  <a:pos x="46" y="143"/>
                </a:cxn>
                <a:cxn ang="0">
                  <a:pos x="46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3"/>
                </a:cxn>
                <a:cxn ang="0">
                  <a:pos x="85" y="143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4" y="124"/>
                </a:cxn>
                <a:cxn ang="0">
                  <a:pos x="114" y="143"/>
                </a:cxn>
                <a:cxn ang="0">
                  <a:pos x="123" y="143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2" y="124"/>
                </a:cxn>
                <a:cxn ang="0">
                  <a:pos x="152" y="143"/>
                </a:cxn>
                <a:cxn ang="0">
                  <a:pos x="161" y="143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3"/>
                </a:cxn>
                <a:cxn ang="0">
                  <a:pos x="206" y="143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8"/>
                </a:cxn>
                <a:cxn ang="0">
                  <a:pos x="206" y="118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4"/>
                </a:cxn>
                <a:cxn ang="0">
                  <a:pos x="118" y="114"/>
                </a:cxn>
                <a:cxn ang="0">
                  <a:pos x="118" y="79"/>
                </a:cxn>
                <a:cxn ang="0">
                  <a:pos x="79" y="79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9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4"/>
                </a:cxn>
                <a:cxn ang="0">
                  <a:pos x="156" y="114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3"/>
                  </a:lnTo>
                  <a:lnTo>
                    <a:pt x="8" y="143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8"/>
                  </a:lnTo>
                  <a:lnTo>
                    <a:pt x="79" y="118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6" y="124"/>
                  </a:moveTo>
                  <a:lnTo>
                    <a:pt x="38" y="124"/>
                  </a:lnTo>
                  <a:lnTo>
                    <a:pt x="38" y="143"/>
                  </a:lnTo>
                  <a:lnTo>
                    <a:pt x="46" y="143"/>
                  </a:lnTo>
                  <a:lnTo>
                    <a:pt x="46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3"/>
                  </a:lnTo>
                  <a:lnTo>
                    <a:pt x="85" y="143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4" y="124"/>
                  </a:lnTo>
                  <a:lnTo>
                    <a:pt x="114" y="143"/>
                  </a:lnTo>
                  <a:lnTo>
                    <a:pt x="123" y="143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2" y="124"/>
                  </a:lnTo>
                  <a:lnTo>
                    <a:pt x="152" y="143"/>
                  </a:lnTo>
                  <a:lnTo>
                    <a:pt x="161" y="143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3"/>
                  </a:lnTo>
                  <a:lnTo>
                    <a:pt x="206" y="143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8"/>
                  </a:lnTo>
                  <a:lnTo>
                    <a:pt x="206" y="118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18" y="114"/>
                  </a:lnTo>
                  <a:lnTo>
                    <a:pt x="118" y="79"/>
                  </a:lnTo>
                  <a:close/>
                  <a:moveTo>
                    <a:pt x="79" y="79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9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4"/>
                  </a:lnTo>
                  <a:lnTo>
                    <a:pt x="156" y="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5395" y="5259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5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5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6" y="300"/>
                </a:cxn>
                <a:cxn ang="0">
                  <a:pos x="266" y="266"/>
                </a:cxn>
                <a:cxn ang="0">
                  <a:pos x="299" y="217"/>
                </a:cxn>
                <a:cxn ang="0">
                  <a:pos x="312" y="156"/>
                </a:cxn>
                <a:cxn ang="0">
                  <a:pos x="299" y="95"/>
                </a:cxn>
                <a:cxn ang="0">
                  <a:pos x="266" y="46"/>
                </a:cxn>
                <a:cxn ang="0">
                  <a:pos x="216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5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5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6" y="300"/>
                  </a:lnTo>
                  <a:lnTo>
                    <a:pt x="266" y="266"/>
                  </a:lnTo>
                  <a:lnTo>
                    <a:pt x="299" y="217"/>
                  </a:lnTo>
                  <a:lnTo>
                    <a:pt x="312" y="156"/>
                  </a:lnTo>
                  <a:lnTo>
                    <a:pt x="299" y="95"/>
                  </a:lnTo>
                  <a:lnTo>
                    <a:pt x="266" y="46"/>
                  </a:lnTo>
                  <a:lnTo>
                    <a:pt x="216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5395" y="5259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99" y="217"/>
                </a:cxn>
                <a:cxn ang="0">
                  <a:pos x="266" y="266"/>
                </a:cxn>
                <a:cxn ang="0">
                  <a:pos x="216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5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5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6" y="12"/>
                </a:cxn>
                <a:cxn ang="0">
                  <a:pos x="266" y="46"/>
                </a:cxn>
                <a:cxn ang="0">
                  <a:pos x="299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299" y="217"/>
                  </a:lnTo>
                  <a:lnTo>
                    <a:pt x="266" y="266"/>
                  </a:lnTo>
                  <a:lnTo>
                    <a:pt x="216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5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5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6" y="12"/>
                  </a:lnTo>
                  <a:lnTo>
                    <a:pt x="266" y="46"/>
                  </a:lnTo>
                  <a:lnTo>
                    <a:pt x="299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409" y="5520"/>
              <a:ext cx="135" cy="174"/>
            </a:xfrm>
            <a:prstGeom prst="rect">
              <a:avLst/>
            </a:prstGeom>
            <a:noFill/>
          </p:spPr>
        </p:pic>
        <p:sp>
          <p:nvSpPr>
            <p:cNvPr id="1048" name="AutoShape 24"/>
            <p:cNvSpPr>
              <a:spLocks/>
            </p:cNvSpPr>
            <p:nvPr/>
          </p:nvSpPr>
          <p:spPr bwMode="auto">
            <a:xfrm>
              <a:off x="5433" y="5337"/>
              <a:ext cx="207" cy="184"/>
            </a:xfrm>
            <a:custGeom>
              <a:avLst/>
              <a:gdLst/>
              <a:ahLst/>
              <a:cxnLst>
                <a:cxn ang="0">
                  <a:pos x="42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7" y="184"/>
                </a:cxn>
                <a:cxn ang="0">
                  <a:pos x="207" y="143"/>
                </a:cxn>
                <a:cxn ang="0">
                  <a:pos x="9" y="143"/>
                </a:cxn>
                <a:cxn ang="0">
                  <a:pos x="9" y="124"/>
                </a:cxn>
                <a:cxn ang="0">
                  <a:pos x="207" y="124"/>
                </a:cxn>
                <a:cxn ang="0">
                  <a:pos x="207" y="118"/>
                </a:cxn>
                <a:cxn ang="0">
                  <a:pos x="80" y="118"/>
                </a:cxn>
                <a:cxn ang="0">
                  <a:pos x="80" y="117"/>
                </a:cxn>
                <a:cxn ang="0">
                  <a:pos x="42" y="117"/>
                </a:cxn>
                <a:cxn ang="0">
                  <a:pos x="42" y="77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3"/>
                </a:cxn>
                <a:cxn ang="0">
                  <a:pos x="47" y="143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7" y="124"/>
                </a:cxn>
                <a:cxn ang="0">
                  <a:pos x="77" y="143"/>
                </a:cxn>
                <a:cxn ang="0">
                  <a:pos x="85" y="143"/>
                </a:cxn>
                <a:cxn ang="0">
                  <a:pos x="85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3"/>
                </a:cxn>
                <a:cxn ang="0">
                  <a:pos x="124" y="143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3"/>
                </a:cxn>
                <a:cxn ang="0">
                  <a:pos x="162" y="143"/>
                </a:cxn>
                <a:cxn ang="0">
                  <a:pos x="162" y="124"/>
                </a:cxn>
                <a:cxn ang="0">
                  <a:pos x="207" y="124"/>
                </a:cxn>
                <a:cxn ang="0">
                  <a:pos x="192" y="124"/>
                </a:cxn>
                <a:cxn ang="0">
                  <a:pos x="192" y="143"/>
                </a:cxn>
                <a:cxn ang="0">
                  <a:pos x="207" y="143"/>
                </a:cxn>
                <a:cxn ang="0">
                  <a:pos x="207" y="124"/>
                </a:cxn>
                <a:cxn ang="0">
                  <a:pos x="119" y="79"/>
                </a:cxn>
                <a:cxn ang="0">
                  <a:pos x="80" y="118"/>
                </a:cxn>
                <a:cxn ang="0">
                  <a:pos x="207" y="118"/>
                </a:cxn>
                <a:cxn ang="0">
                  <a:pos x="207" y="114"/>
                </a:cxn>
                <a:cxn ang="0">
                  <a:pos x="157" y="114"/>
                </a:cxn>
                <a:cxn ang="0">
                  <a:pos x="157" y="114"/>
                </a:cxn>
                <a:cxn ang="0">
                  <a:pos x="119" y="114"/>
                </a:cxn>
                <a:cxn ang="0">
                  <a:pos x="119" y="79"/>
                </a:cxn>
                <a:cxn ang="0">
                  <a:pos x="80" y="79"/>
                </a:cxn>
                <a:cxn ang="0">
                  <a:pos x="42" y="117"/>
                </a:cxn>
                <a:cxn ang="0">
                  <a:pos x="80" y="117"/>
                </a:cxn>
                <a:cxn ang="0">
                  <a:pos x="80" y="79"/>
                </a:cxn>
                <a:cxn ang="0">
                  <a:pos x="194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4" y="114"/>
                </a:cxn>
                <a:cxn ang="0">
                  <a:pos x="194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4"/>
                </a:cxn>
                <a:cxn ang="0">
                  <a:pos x="157" y="114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2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7" y="184"/>
                  </a:lnTo>
                  <a:lnTo>
                    <a:pt x="207" y="143"/>
                  </a:lnTo>
                  <a:lnTo>
                    <a:pt x="9" y="143"/>
                  </a:lnTo>
                  <a:lnTo>
                    <a:pt x="9" y="124"/>
                  </a:lnTo>
                  <a:lnTo>
                    <a:pt x="207" y="124"/>
                  </a:lnTo>
                  <a:lnTo>
                    <a:pt x="207" y="118"/>
                  </a:lnTo>
                  <a:lnTo>
                    <a:pt x="80" y="118"/>
                  </a:lnTo>
                  <a:lnTo>
                    <a:pt x="80" y="117"/>
                  </a:lnTo>
                  <a:lnTo>
                    <a:pt x="42" y="117"/>
                  </a:lnTo>
                  <a:lnTo>
                    <a:pt x="42" y="77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3"/>
                  </a:lnTo>
                  <a:lnTo>
                    <a:pt x="47" y="143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7" y="124"/>
                  </a:lnTo>
                  <a:lnTo>
                    <a:pt x="77" y="143"/>
                  </a:lnTo>
                  <a:lnTo>
                    <a:pt x="85" y="143"/>
                  </a:lnTo>
                  <a:lnTo>
                    <a:pt x="85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3"/>
                  </a:lnTo>
                  <a:lnTo>
                    <a:pt x="124" y="143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3"/>
                  </a:lnTo>
                  <a:lnTo>
                    <a:pt x="162" y="143"/>
                  </a:lnTo>
                  <a:lnTo>
                    <a:pt x="162" y="124"/>
                  </a:lnTo>
                  <a:close/>
                  <a:moveTo>
                    <a:pt x="207" y="124"/>
                  </a:moveTo>
                  <a:lnTo>
                    <a:pt x="192" y="124"/>
                  </a:lnTo>
                  <a:lnTo>
                    <a:pt x="192" y="143"/>
                  </a:lnTo>
                  <a:lnTo>
                    <a:pt x="207" y="143"/>
                  </a:lnTo>
                  <a:lnTo>
                    <a:pt x="207" y="124"/>
                  </a:lnTo>
                  <a:close/>
                  <a:moveTo>
                    <a:pt x="119" y="79"/>
                  </a:moveTo>
                  <a:lnTo>
                    <a:pt x="80" y="118"/>
                  </a:lnTo>
                  <a:lnTo>
                    <a:pt x="207" y="118"/>
                  </a:lnTo>
                  <a:lnTo>
                    <a:pt x="207" y="114"/>
                  </a:lnTo>
                  <a:lnTo>
                    <a:pt x="157" y="114"/>
                  </a:lnTo>
                  <a:lnTo>
                    <a:pt x="119" y="114"/>
                  </a:lnTo>
                  <a:lnTo>
                    <a:pt x="119" y="79"/>
                  </a:lnTo>
                  <a:close/>
                  <a:moveTo>
                    <a:pt x="80" y="79"/>
                  </a:moveTo>
                  <a:lnTo>
                    <a:pt x="42" y="117"/>
                  </a:lnTo>
                  <a:lnTo>
                    <a:pt x="80" y="117"/>
                  </a:lnTo>
                  <a:lnTo>
                    <a:pt x="80" y="79"/>
                  </a:lnTo>
                  <a:close/>
                  <a:moveTo>
                    <a:pt x="194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4" y="114"/>
                  </a:lnTo>
                  <a:lnTo>
                    <a:pt x="194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4"/>
                  </a:lnTo>
                  <a:lnTo>
                    <a:pt x="157" y="11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361" y="5202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5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5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6" y="300"/>
                </a:cxn>
                <a:cxn ang="0">
                  <a:pos x="266" y="266"/>
                </a:cxn>
                <a:cxn ang="0">
                  <a:pos x="299" y="217"/>
                </a:cxn>
                <a:cxn ang="0">
                  <a:pos x="312" y="156"/>
                </a:cxn>
                <a:cxn ang="0">
                  <a:pos x="299" y="95"/>
                </a:cxn>
                <a:cxn ang="0">
                  <a:pos x="266" y="46"/>
                </a:cxn>
                <a:cxn ang="0">
                  <a:pos x="216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5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5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6" y="300"/>
                  </a:lnTo>
                  <a:lnTo>
                    <a:pt x="266" y="266"/>
                  </a:lnTo>
                  <a:lnTo>
                    <a:pt x="299" y="217"/>
                  </a:lnTo>
                  <a:lnTo>
                    <a:pt x="312" y="156"/>
                  </a:lnTo>
                  <a:lnTo>
                    <a:pt x="299" y="95"/>
                  </a:lnTo>
                  <a:lnTo>
                    <a:pt x="266" y="46"/>
                  </a:lnTo>
                  <a:lnTo>
                    <a:pt x="216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361" y="5202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99" y="217"/>
                </a:cxn>
                <a:cxn ang="0">
                  <a:pos x="266" y="266"/>
                </a:cxn>
                <a:cxn ang="0">
                  <a:pos x="216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5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5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6" y="12"/>
                </a:cxn>
                <a:cxn ang="0">
                  <a:pos x="266" y="46"/>
                </a:cxn>
                <a:cxn ang="0">
                  <a:pos x="299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299" y="217"/>
                  </a:lnTo>
                  <a:lnTo>
                    <a:pt x="266" y="266"/>
                  </a:lnTo>
                  <a:lnTo>
                    <a:pt x="216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5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5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6" y="12"/>
                  </a:lnTo>
                  <a:lnTo>
                    <a:pt x="266" y="46"/>
                  </a:lnTo>
                  <a:lnTo>
                    <a:pt x="299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382" y="5433"/>
              <a:ext cx="135" cy="299"/>
            </a:xfrm>
            <a:prstGeom prst="rect">
              <a:avLst/>
            </a:prstGeom>
            <a:noFill/>
          </p:spPr>
        </p:pic>
        <p:sp>
          <p:nvSpPr>
            <p:cNvPr id="1052" name="AutoShape 28"/>
            <p:cNvSpPr>
              <a:spLocks/>
            </p:cNvSpPr>
            <p:nvPr/>
          </p:nvSpPr>
          <p:spPr bwMode="auto">
            <a:xfrm>
              <a:off x="7406" y="5249"/>
              <a:ext cx="207" cy="184"/>
            </a:xfrm>
            <a:custGeom>
              <a:avLst/>
              <a:gdLst/>
              <a:ahLst/>
              <a:cxnLst>
                <a:cxn ang="0">
                  <a:pos x="41" y="76"/>
                </a:cxn>
                <a:cxn ang="0">
                  <a:pos x="0" y="124"/>
                </a:cxn>
                <a:cxn ang="0">
                  <a:pos x="0" y="183"/>
                </a:cxn>
                <a:cxn ang="0">
                  <a:pos x="207" y="183"/>
                </a:cxn>
                <a:cxn ang="0">
                  <a:pos x="207" y="142"/>
                </a:cxn>
                <a:cxn ang="0">
                  <a:pos x="9" y="142"/>
                </a:cxn>
                <a:cxn ang="0">
                  <a:pos x="9" y="124"/>
                </a:cxn>
                <a:cxn ang="0">
                  <a:pos x="207" y="124"/>
                </a:cxn>
                <a:cxn ang="0">
                  <a:pos x="207" y="117"/>
                </a:cxn>
                <a:cxn ang="0">
                  <a:pos x="80" y="117"/>
                </a:cxn>
                <a:cxn ang="0">
                  <a:pos x="80" y="117"/>
                </a:cxn>
                <a:cxn ang="0">
                  <a:pos x="41" y="117"/>
                </a:cxn>
                <a:cxn ang="0">
                  <a:pos x="41" y="76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7" y="124"/>
                </a:cxn>
                <a:cxn ang="0">
                  <a:pos x="77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4" y="142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2" y="142"/>
                </a:cxn>
                <a:cxn ang="0">
                  <a:pos x="162" y="124"/>
                </a:cxn>
                <a:cxn ang="0">
                  <a:pos x="207" y="124"/>
                </a:cxn>
                <a:cxn ang="0">
                  <a:pos x="192" y="124"/>
                </a:cxn>
                <a:cxn ang="0">
                  <a:pos x="191" y="142"/>
                </a:cxn>
                <a:cxn ang="0">
                  <a:pos x="207" y="142"/>
                </a:cxn>
                <a:cxn ang="0">
                  <a:pos x="207" y="124"/>
                </a:cxn>
                <a:cxn ang="0">
                  <a:pos x="119" y="78"/>
                </a:cxn>
                <a:cxn ang="0">
                  <a:pos x="80" y="117"/>
                </a:cxn>
                <a:cxn ang="0">
                  <a:pos x="207" y="117"/>
                </a:cxn>
                <a:cxn ang="0">
                  <a:pos x="207" y="114"/>
                </a:cxn>
                <a:cxn ang="0">
                  <a:pos x="157" y="114"/>
                </a:cxn>
                <a:cxn ang="0">
                  <a:pos x="157" y="113"/>
                </a:cxn>
                <a:cxn ang="0">
                  <a:pos x="119" y="113"/>
                </a:cxn>
                <a:cxn ang="0">
                  <a:pos x="119" y="78"/>
                </a:cxn>
                <a:cxn ang="0">
                  <a:pos x="80" y="78"/>
                </a:cxn>
                <a:cxn ang="0">
                  <a:pos x="41" y="117"/>
                </a:cxn>
                <a:cxn ang="0">
                  <a:pos x="80" y="117"/>
                </a:cxn>
                <a:cxn ang="0">
                  <a:pos x="80" y="78"/>
                </a:cxn>
                <a:cxn ang="0">
                  <a:pos x="194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4" y="114"/>
                </a:cxn>
                <a:cxn ang="0">
                  <a:pos x="194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3"/>
                </a:cxn>
                <a:cxn ang="0">
                  <a:pos x="157" y="113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1" y="76"/>
                  </a:moveTo>
                  <a:lnTo>
                    <a:pt x="0" y="124"/>
                  </a:lnTo>
                  <a:lnTo>
                    <a:pt x="0" y="183"/>
                  </a:lnTo>
                  <a:lnTo>
                    <a:pt x="207" y="183"/>
                  </a:lnTo>
                  <a:lnTo>
                    <a:pt x="207" y="142"/>
                  </a:lnTo>
                  <a:lnTo>
                    <a:pt x="9" y="142"/>
                  </a:lnTo>
                  <a:lnTo>
                    <a:pt x="9" y="124"/>
                  </a:lnTo>
                  <a:lnTo>
                    <a:pt x="207" y="124"/>
                  </a:lnTo>
                  <a:lnTo>
                    <a:pt x="207" y="117"/>
                  </a:lnTo>
                  <a:lnTo>
                    <a:pt x="80" y="117"/>
                  </a:lnTo>
                  <a:lnTo>
                    <a:pt x="41" y="117"/>
                  </a:lnTo>
                  <a:lnTo>
                    <a:pt x="41" y="76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7" y="124"/>
                  </a:lnTo>
                  <a:lnTo>
                    <a:pt x="77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4" y="142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2" y="142"/>
                  </a:lnTo>
                  <a:lnTo>
                    <a:pt x="162" y="124"/>
                  </a:lnTo>
                  <a:close/>
                  <a:moveTo>
                    <a:pt x="207" y="124"/>
                  </a:moveTo>
                  <a:lnTo>
                    <a:pt x="192" y="124"/>
                  </a:lnTo>
                  <a:lnTo>
                    <a:pt x="191" y="142"/>
                  </a:lnTo>
                  <a:lnTo>
                    <a:pt x="207" y="142"/>
                  </a:lnTo>
                  <a:lnTo>
                    <a:pt x="207" y="124"/>
                  </a:lnTo>
                  <a:close/>
                  <a:moveTo>
                    <a:pt x="119" y="78"/>
                  </a:moveTo>
                  <a:lnTo>
                    <a:pt x="80" y="117"/>
                  </a:lnTo>
                  <a:lnTo>
                    <a:pt x="207" y="117"/>
                  </a:lnTo>
                  <a:lnTo>
                    <a:pt x="207" y="114"/>
                  </a:lnTo>
                  <a:lnTo>
                    <a:pt x="157" y="114"/>
                  </a:lnTo>
                  <a:lnTo>
                    <a:pt x="157" y="113"/>
                  </a:lnTo>
                  <a:lnTo>
                    <a:pt x="119" y="113"/>
                  </a:lnTo>
                  <a:lnTo>
                    <a:pt x="119" y="78"/>
                  </a:lnTo>
                  <a:close/>
                  <a:moveTo>
                    <a:pt x="80" y="78"/>
                  </a:moveTo>
                  <a:lnTo>
                    <a:pt x="41" y="117"/>
                  </a:lnTo>
                  <a:lnTo>
                    <a:pt x="80" y="117"/>
                  </a:lnTo>
                  <a:lnTo>
                    <a:pt x="80" y="78"/>
                  </a:lnTo>
                  <a:close/>
                  <a:moveTo>
                    <a:pt x="194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4" y="114"/>
                  </a:lnTo>
                  <a:lnTo>
                    <a:pt x="194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3"/>
                  </a:lnTo>
                  <a:lnTo>
                    <a:pt x="157" y="11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9343" y="5654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6" y="45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6"/>
                </a:cxn>
                <a:cxn ang="0">
                  <a:pos x="46" y="266"/>
                </a:cxn>
                <a:cxn ang="0">
                  <a:pos x="95" y="299"/>
                </a:cxn>
                <a:cxn ang="0">
                  <a:pos x="156" y="312"/>
                </a:cxn>
                <a:cxn ang="0">
                  <a:pos x="217" y="299"/>
                </a:cxn>
                <a:cxn ang="0">
                  <a:pos x="266" y="266"/>
                </a:cxn>
                <a:cxn ang="0">
                  <a:pos x="300" y="216"/>
                </a:cxn>
                <a:cxn ang="0">
                  <a:pos x="312" y="156"/>
                </a:cxn>
                <a:cxn ang="0">
                  <a:pos x="300" y="95"/>
                </a:cxn>
                <a:cxn ang="0">
                  <a:pos x="266" y="45"/>
                </a:cxn>
                <a:cxn ang="0">
                  <a:pos x="217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6" y="45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6"/>
                  </a:lnTo>
                  <a:lnTo>
                    <a:pt x="46" y="266"/>
                  </a:lnTo>
                  <a:lnTo>
                    <a:pt x="95" y="299"/>
                  </a:lnTo>
                  <a:lnTo>
                    <a:pt x="156" y="312"/>
                  </a:lnTo>
                  <a:lnTo>
                    <a:pt x="217" y="299"/>
                  </a:lnTo>
                  <a:lnTo>
                    <a:pt x="266" y="266"/>
                  </a:lnTo>
                  <a:lnTo>
                    <a:pt x="300" y="216"/>
                  </a:lnTo>
                  <a:lnTo>
                    <a:pt x="312" y="156"/>
                  </a:lnTo>
                  <a:lnTo>
                    <a:pt x="300" y="95"/>
                  </a:lnTo>
                  <a:lnTo>
                    <a:pt x="266" y="45"/>
                  </a:lnTo>
                  <a:lnTo>
                    <a:pt x="217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9343" y="5654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6"/>
                </a:cxn>
                <a:cxn ang="0">
                  <a:pos x="266" y="266"/>
                </a:cxn>
                <a:cxn ang="0">
                  <a:pos x="217" y="299"/>
                </a:cxn>
                <a:cxn ang="0">
                  <a:pos x="156" y="312"/>
                </a:cxn>
                <a:cxn ang="0">
                  <a:pos x="95" y="299"/>
                </a:cxn>
                <a:cxn ang="0">
                  <a:pos x="46" y="266"/>
                </a:cxn>
                <a:cxn ang="0">
                  <a:pos x="12" y="216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6" y="45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7" y="12"/>
                </a:cxn>
                <a:cxn ang="0">
                  <a:pos x="266" y="45"/>
                </a:cxn>
                <a:cxn ang="0">
                  <a:pos x="300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6"/>
                  </a:lnTo>
                  <a:lnTo>
                    <a:pt x="266" y="266"/>
                  </a:lnTo>
                  <a:lnTo>
                    <a:pt x="217" y="299"/>
                  </a:lnTo>
                  <a:lnTo>
                    <a:pt x="156" y="312"/>
                  </a:lnTo>
                  <a:lnTo>
                    <a:pt x="95" y="299"/>
                  </a:lnTo>
                  <a:lnTo>
                    <a:pt x="46" y="266"/>
                  </a:lnTo>
                  <a:lnTo>
                    <a:pt x="12" y="216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6" y="45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7" y="12"/>
                  </a:lnTo>
                  <a:lnTo>
                    <a:pt x="266" y="45"/>
                  </a:lnTo>
                  <a:lnTo>
                    <a:pt x="300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9268" y="5543"/>
              <a:ext cx="223" cy="174"/>
            </a:xfrm>
            <a:prstGeom prst="rect">
              <a:avLst/>
            </a:prstGeom>
            <a:noFill/>
          </p:spPr>
        </p:pic>
        <p:sp>
          <p:nvSpPr>
            <p:cNvPr id="1056" name="AutoShape 32"/>
            <p:cNvSpPr>
              <a:spLocks/>
            </p:cNvSpPr>
            <p:nvPr/>
          </p:nvSpPr>
          <p:spPr bwMode="auto">
            <a:xfrm>
              <a:off x="9387" y="5701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2"/>
                </a:cxn>
                <a:cxn ang="0">
                  <a:pos x="8" y="142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7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4"/>
                </a:cxn>
                <a:cxn ang="0">
                  <a:pos x="118" y="114"/>
                </a:cxn>
                <a:cxn ang="0">
                  <a:pos x="118" y="79"/>
                </a:cxn>
                <a:cxn ang="0">
                  <a:pos x="79" y="79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9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4"/>
                </a:cxn>
                <a:cxn ang="0">
                  <a:pos x="156" y="114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2"/>
                  </a:lnTo>
                  <a:lnTo>
                    <a:pt x="8" y="142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7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18" y="114"/>
                  </a:lnTo>
                  <a:lnTo>
                    <a:pt x="118" y="79"/>
                  </a:lnTo>
                  <a:close/>
                  <a:moveTo>
                    <a:pt x="79" y="79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9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4"/>
                  </a:lnTo>
                  <a:lnTo>
                    <a:pt x="156" y="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8887" y="6771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6" y="46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7"/>
                </a:cxn>
                <a:cxn ang="0">
                  <a:pos x="46" y="266"/>
                </a:cxn>
                <a:cxn ang="0">
                  <a:pos x="95" y="300"/>
                </a:cxn>
                <a:cxn ang="0">
                  <a:pos x="156" y="312"/>
                </a:cxn>
                <a:cxn ang="0">
                  <a:pos x="217" y="300"/>
                </a:cxn>
                <a:cxn ang="0">
                  <a:pos x="267" y="266"/>
                </a:cxn>
                <a:cxn ang="0">
                  <a:pos x="300" y="217"/>
                </a:cxn>
                <a:cxn ang="0">
                  <a:pos x="312" y="156"/>
                </a:cxn>
                <a:cxn ang="0">
                  <a:pos x="300" y="95"/>
                </a:cxn>
                <a:cxn ang="0">
                  <a:pos x="267" y="46"/>
                </a:cxn>
                <a:cxn ang="0">
                  <a:pos x="217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6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7"/>
                  </a:lnTo>
                  <a:lnTo>
                    <a:pt x="46" y="266"/>
                  </a:lnTo>
                  <a:lnTo>
                    <a:pt x="95" y="300"/>
                  </a:lnTo>
                  <a:lnTo>
                    <a:pt x="156" y="312"/>
                  </a:lnTo>
                  <a:lnTo>
                    <a:pt x="217" y="300"/>
                  </a:lnTo>
                  <a:lnTo>
                    <a:pt x="267" y="266"/>
                  </a:lnTo>
                  <a:lnTo>
                    <a:pt x="300" y="217"/>
                  </a:lnTo>
                  <a:lnTo>
                    <a:pt x="312" y="156"/>
                  </a:lnTo>
                  <a:lnTo>
                    <a:pt x="300" y="95"/>
                  </a:lnTo>
                  <a:lnTo>
                    <a:pt x="267" y="46"/>
                  </a:lnTo>
                  <a:lnTo>
                    <a:pt x="217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887" y="6771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7"/>
                </a:cxn>
                <a:cxn ang="0">
                  <a:pos x="267" y="266"/>
                </a:cxn>
                <a:cxn ang="0">
                  <a:pos x="217" y="300"/>
                </a:cxn>
                <a:cxn ang="0">
                  <a:pos x="156" y="312"/>
                </a:cxn>
                <a:cxn ang="0">
                  <a:pos x="95" y="300"/>
                </a:cxn>
                <a:cxn ang="0">
                  <a:pos x="46" y="266"/>
                </a:cxn>
                <a:cxn ang="0">
                  <a:pos x="12" y="217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6" y="46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7" y="12"/>
                </a:cxn>
                <a:cxn ang="0">
                  <a:pos x="267" y="46"/>
                </a:cxn>
                <a:cxn ang="0">
                  <a:pos x="300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7"/>
                  </a:lnTo>
                  <a:lnTo>
                    <a:pt x="267" y="266"/>
                  </a:lnTo>
                  <a:lnTo>
                    <a:pt x="217" y="300"/>
                  </a:lnTo>
                  <a:lnTo>
                    <a:pt x="156" y="312"/>
                  </a:lnTo>
                  <a:lnTo>
                    <a:pt x="95" y="300"/>
                  </a:lnTo>
                  <a:lnTo>
                    <a:pt x="46" y="266"/>
                  </a:lnTo>
                  <a:lnTo>
                    <a:pt x="12" y="217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6" y="46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7" y="12"/>
                  </a:lnTo>
                  <a:lnTo>
                    <a:pt x="267" y="46"/>
                  </a:lnTo>
                  <a:lnTo>
                    <a:pt x="300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908" y="7002"/>
              <a:ext cx="135" cy="174"/>
            </a:xfrm>
            <a:prstGeom prst="rect">
              <a:avLst/>
            </a:prstGeom>
            <a:noFill/>
          </p:spPr>
        </p:pic>
        <p:sp>
          <p:nvSpPr>
            <p:cNvPr id="1060" name="AutoShape 36"/>
            <p:cNvSpPr>
              <a:spLocks/>
            </p:cNvSpPr>
            <p:nvPr/>
          </p:nvSpPr>
          <p:spPr bwMode="auto">
            <a:xfrm>
              <a:off x="8931" y="6818"/>
              <a:ext cx="207" cy="184"/>
            </a:xfrm>
            <a:custGeom>
              <a:avLst/>
              <a:gdLst/>
              <a:ahLst/>
              <a:cxnLst>
                <a:cxn ang="0">
                  <a:pos x="41" y="76"/>
                </a:cxn>
                <a:cxn ang="0">
                  <a:pos x="0" y="124"/>
                </a:cxn>
                <a:cxn ang="0">
                  <a:pos x="0" y="183"/>
                </a:cxn>
                <a:cxn ang="0">
                  <a:pos x="206" y="183"/>
                </a:cxn>
                <a:cxn ang="0">
                  <a:pos x="206" y="142"/>
                </a:cxn>
                <a:cxn ang="0">
                  <a:pos x="8" y="142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6"/>
                </a:cxn>
                <a:cxn ang="0">
                  <a:pos x="47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8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3"/>
                </a:cxn>
                <a:cxn ang="0">
                  <a:pos x="118" y="113"/>
                </a:cxn>
                <a:cxn ang="0">
                  <a:pos x="118" y="78"/>
                </a:cxn>
                <a:cxn ang="0">
                  <a:pos x="79" y="78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8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3"/>
                </a:cxn>
                <a:cxn ang="0">
                  <a:pos x="156" y="113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6"/>
                  </a:moveTo>
                  <a:lnTo>
                    <a:pt x="0" y="124"/>
                  </a:lnTo>
                  <a:lnTo>
                    <a:pt x="0" y="183"/>
                  </a:lnTo>
                  <a:lnTo>
                    <a:pt x="206" y="183"/>
                  </a:lnTo>
                  <a:lnTo>
                    <a:pt x="206" y="142"/>
                  </a:lnTo>
                  <a:lnTo>
                    <a:pt x="8" y="142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6"/>
                  </a:lnTo>
                  <a:close/>
                  <a:moveTo>
                    <a:pt x="47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8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56" y="113"/>
                  </a:lnTo>
                  <a:lnTo>
                    <a:pt x="118" y="113"/>
                  </a:lnTo>
                  <a:lnTo>
                    <a:pt x="118" y="78"/>
                  </a:lnTo>
                  <a:close/>
                  <a:moveTo>
                    <a:pt x="79" y="78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8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3"/>
                  </a:lnTo>
                  <a:lnTo>
                    <a:pt x="156" y="11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7534" y="6873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6" y="13"/>
                </a:cxn>
                <a:cxn ang="0">
                  <a:pos x="46" y="46"/>
                </a:cxn>
                <a:cxn ang="0">
                  <a:pos x="13" y="96"/>
                </a:cxn>
                <a:cxn ang="0">
                  <a:pos x="0" y="156"/>
                </a:cxn>
                <a:cxn ang="0">
                  <a:pos x="13" y="217"/>
                </a:cxn>
                <a:cxn ang="0">
                  <a:pos x="46" y="267"/>
                </a:cxn>
                <a:cxn ang="0">
                  <a:pos x="96" y="300"/>
                </a:cxn>
                <a:cxn ang="0">
                  <a:pos x="156" y="312"/>
                </a:cxn>
                <a:cxn ang="0">
                  <a:pos x="217" y="300"/>
                </a:cxn>
                <a:cxn ang="0">
                  <a:pos x="267" y="267"/>
                </a:cxn>
                <a:cxn ang="0">
                  <a:pos x="300" y="217"/>
                </a:cxn>
                <a:cxn ang="0">
                  <a:pos x="312" y="156"/>
                </a:cxn>
                <a:cxn ang="0">
                  <a:pos x="300" y="96"/>
                </a:cxn>
                <a:cxn ang="0">
                  <a:pos x="267" y="46"/>
                </a:cxn>
                <a:cxn ang="0">
                  <a:pos x="217" y="13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6" y="13"/>
                  </a:lnTo>
                  <a:lnTo>
                    <a:pt x="46" y="46"/>
                  </a:lnTo>
                  <a:lnTo>
                    <a:pt x="13" y="96"/>
                  </a:lnTo>
                  <a:lnTo>
                    <a:pt x="0" y="156"/>
                  </a:lnTo>
                  <a:lnTo>
                    <a:pt x="13" y="217"/>
                  </a:lnTo>
                  <a:lnTo>
                    <a:pt x="46" y="267"/>
                  </a:lnTo>
                  <a:lnTo>
                    <a:pt x="96" y="300"/>
                  </a:lnTo>
                  <a:lnTo>
                    <a:pt x="156" y="312"/>
                  </a:lnTo>
                  <a:lnTo>
                    <a:pt x="217" y="300"/>
                  </a:lnTo>
                  <a:lnTo>
                    <a:pt x="267" y="267"/>
                  </a:lnTo>
                  <a:lnTo>
                    <a:pt x="300" y="217"/>
                  </a:lnTo>
                  <a:lnTo>
                    <a:pt x="312" y="156"/>
                  </a:lnTo>
                  <a:lnTo>
                    <a:pt x="300" y="96"/>
                  </a:lnTo>
                  <a:lnTo>
                    <a:pt x="267" y="46"/>
                  </a:lnTo>
                  <a:lnTo>
                    <a:pt x="217" y="1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7534" y="6873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300" y="217"/>
                </a:cxn>
                <a:cxn ang="0">
                  <a:pos x="267" y="267"/>
                </a:cxn>
                <a:cxn ang="0">
                  <a:pos x="217" y="300"/>
                </a:cxn>
                <a:cxn ang="0">
                  <a:pos x="156" y="312"/>
                </a:cxn>
                <a:cxn ang="0">
                  <a:pos x="96" y="300"/>
                </a:cxn>
                <a:cxn ang="0">
                  <a:pos x="46" y="267"/>
                </a:cxn>
                <a:cxn ang="0">
                  <a:pos x="13" y="217"/>
                </a:cxn>
                <a:cxn ang="0">
                  <a:pos x="0" y="156"/>
                </a:cxn>
                <a:cxn ang="0">
                  <a:pos x="13" y="96"/>
                </a:cxn>
                <a:cxn ang="0">
                  <a:pos x="46" y="46"/>
                </a:cxn>
                <a:cxn ang="0">
                  <a:pos x="96" y="13"/>
                </a:cxn>
                <a:cxn ang="0">
                  <a:pos x="156" y="0"/>
                </a:cxn>
                <a:cxn ang="0">
                  <a:pos x="217" y="13"/>
                </a:cxn>
                <a:cxn ang="0">
                  <a:pos x="267" y="46"/>
                </a:cxn>
                <a:cxn ang="0">
                  <a:pos x="300" y="96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300" y="217"/>
                  </a:lnTo>
                  <a:lnTo>
                    <a:pt x="267" y="267"/>
                  </a:lnTo>
                  <a:lnTo>
                    <a:pt x="217" y="300"/>
                  </a:lnTo>
                  <a:lnTo>
                    <a:pt x="156" y="312"/>
                  </a:lnTo>
                  <a:lnTo>
                    <a:pt x="96" y="300"/>
                  </a:lnTo>
                  <a:lnTo>
                    <a:pt x="46" y="267"/>
                  </a:lnTo>
                  <a:lnTo>
                    <a:pt x="13" y="217"/>
                  </a:lnTo>
                  <a:lnTo>
                    <a:pt x="0" y="156"/>
                  </a:lnTo>
                  <a:lnTo>
                    <a:pt x="13" y="96"/>
                  </a:lnTo>
                  <a:lnTo>
                    <a:pt x="46" y="46"/>
                  </a:lnTo>
                  <a:lnTo>
                    <a:pt x="96" y="13"/>
                  </a:lnTo>
                  <a:lnTo>
                    <a:pt x="156" y="0"/>
                  </a:lnTo>
                  <a:lnTo>
                    <a:pt x="217" y="13"/>
                  </a:lnTo>
                  <a:lnTo>
                    <a:pt x="267" y="46"/>
                  </a:lnTo>
                  <a:lnTo>
                    <a:pt x="300" y="96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555" y="7104"/>
              <a:ext cx="135" cy="340"/>
            </a:xfrm>
            <a:prstGeom prst="rect">
              <a:avLst/>
            </a:prstGeom>
            <a:noFill/>
          </p:spPr>
        </p:pic>
        <p:sp>
          <p:nvSpPr>
            <p:cNvPr id="1064" name="AutoShape 40"/>
            <p:cNvSpPr>
              <a:spLocks/>
            </p:cNvSpPr>
            <p:nvPr/>
          </p:nvSpPr>
          <p:spPr bwMode="auto">
            <a:xfrm>
              <a:off x="7578" y="6920"/>
              <a:ext cx="207" cy="184"/>
            </a:xfrm>
            <a:custGeom>
              <a:avLst/>
              <a:gdLst/>
              <a:ahLst/>
              <a:cxnLst>
                <a:cxn ang="0">
                  <a:pos x="41" y="76"/>
                </a:cxn>
                <a:cxn ang="0">
                  <a:pos x="0" y="124"/>
                </a:cxn>
                <a:cxn ang="0">
                  <a:pos x="0" y="183"/>
                </a:cxn>
                <a:cxn ang="0">
                  <a:pos x="206" y="183"/>
                </a:cxn>
                <a:cxn ang="0">
                  <a:pos x="206" y="142"/>
                </a:cxn>
                <a:cxn ang="0">
                  <a:pos x="9" y="142"/>
                </a:cxn>
                <a:cxn ang="0">
                  <a:pos x="9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6"/>
                </a:cxn>
                <a:cxn ang="0">
                  <a:pos x="47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3"/>
                </a:cxn>
                <a:cxn ang="0">
                  <a:pos x="118" y="113"/>
                </a:cxn>
                <a:cxn ang="0">
                  <a:pos x="118" y="79"/>
                </a:cxn>
                <a:cxn ang="0">
                  <a:pos x="79" y="78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8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3"/>
                </a:cxn>
                <a:cxn ang="0">
                  <a:pos x="156" y="113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6"/>
                  </a:moveTo>
                  <a:lnTo>
                    <a:pt x="0" y="124"/>
                  </a:lnTo>
                  <a:lnTo>
                    <a:pt x="0" y="183"/>
                  </a:lnTo>
                  <a:lnTo>
                    <a:pt x="206" y="183"/>
                  </a:lnTo>
                  <a:lnTo>
                    <a:pt x="206" y="142"/>
                  </a:lnTo>
                  <a:lnTo>
                    <a:pt x="9" y="142"/>
                  </a:lnTo>
                  <a:lnTo>
                    <a:pt x="9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6"/>
                  </a:lnTo>
                  <a:close/>
                  <a:moveTo>
                    <a:pt x="47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56" y="113"/>
                  </a:lnTo>
                  <a:lnTo>
                    <a:pt x="118" y="113"/>
                  </a:lnTo>
                  <a:lnTo>
                    <a:pt x="118" y="79"/>
                  </a:lnTo>
                  <a:close/>
                  <a:moveTo>
                    <a:pt x="79" y="78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8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3"/>
                  </a:lnTo>
                  <a:lnTo>
                    <a:pt x="156" y="11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8334" y="8363"/>
              <a:ext cx="312" cy="312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95" y="12"/>
                </a:cxn>
                <a:cxn ang="0">
                  <a:pos x="45" y="45"/>
                </a:cxn>
                <a:cxn ang="0">
                  <a:pos x="12" y="95"/>
                </a:cxn>
                <a:cxn ang="0">
                  <a:pos x="0" y="156"/>
                </a:cxn>
                <a:cxn ang="0">
                  <a:pos x="12" y="216"/>
                </a:cxn>
                <a:cxn ang="0">
                  <a:pos x="45" y="266"/>
                </a:cxn>
                <a:cxn ang="0">
                  <a:pos x="95" y="299"/>
                </a:cxn>
                <a:cxn ang="0">
                  <a:pos x="156" y="312"/>
                </a:cxn>
                <a:cxn ang="0">
                  <a:pos x="216" y="299"/>
                </a:cxn>
                <a:cxn ang="0">
                  <a:pos x="266" y="266"/>
                </a:cxn>
                <a:cxn ang="0">
                  <a:pos x="299" y="216"/>
                </a:cxn>
                <a:cxn ang="0">
                  <a:pos x="312" y="156"/>
                </a:cxn>
                <a:cxn ang="0">
                  <a:pos x="299" y="95"/>
                </a:cxn>
                <a:cxn ang="0">
                  <a:pos x="266" y="45"/>
                </a:cxn>
                <a:cxn ang="0">
                  <a:pos x="216" y="12"/>
                </a:cxn>
                <a:cxn ang="0">
                  <a:pos x="156" y="0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95" y="12"/>
                  </a:lnTo>
                  <a:lnTo>
                    <a:pt x="45" y="45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" y="216"/>
                  </a:lnTo>
                  <a:lnTo>
                    <a:pt x="45" y="266"/>
                  </a:lnTo>
                  <a:lnTo>
                    <a:pt x="95" y="299"/>
                  </a:lnTo>
                  <a:lnTo>
                    <a:pt x="156" y="312"/>
                  </a:lnTo>
                  <a:lnTo>
                    <a:pt x="216" y="299"/>
                  </a:lnTo>
                  <a:lnTo>
                    <a:pt x="266" y="266"/>
                  </a:lnTo>
                  <a:lnTo>
                    <a:pt x="299" y="216"/>
                  </a:lnTo>
                  <a:lnTo>
                    <a:pt x="312" y="156"/>
                  </a:lnTo>
                  <a:lnTo>
                    <a:pt x="299" y="95"/>
                  </a:lnTo>
                  <a:lnTo>
                    <a:pt x="266" y="45"/>
                  </a:lnTo>
                  <a:lnTo>
                    <a:pt x="216" y="1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D1D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8334" y="8363"/>
              <a:ext cx="312" cy="312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99" y="216"/>
                </a:cxn>
                <a:cxn ang="0">
                  <a:pos x="266" y="266"/>
                </a:cxn>
                <a:cxn ang="0">
                  <a:pos x="216" y="299"/>
                </a:cxn>
                <a:cxn ang="0">
                  <a:pos x="156" y="312"/>
                </a:cxn>
                <a:cxn ang="0">
                  <a:pos x="95" y="299"/>
                </a:cxn>
                <a:cxn ang="0">
                  <a:pos x="45" y="266"/>
                </a:cxn>
                <a:cxn ang="0">
                  <a:pos x="12" y="216"/>
                </a:cxn>
                <a:cxn ang="0">
                  <a:pos x="0" y="156"/>
                </a:cxn>
                <a:cxn ang="0">
                  <a:pos x="12" y="95"/>
                </a:cxn>
                <a:cxn ang="0">
                  <a:pos x="45" y="45"/>
                </a:cxn>
                <a:cxn ang="0">
                  <a:pos x="95" y="12"/>
                </a:cxn>
                <a:cxn ang="0">
                  <a:pos x="156" y="0"/>
                </a:cxn>
                <a:cxn ang="0">
                  <a:pos x="216" y="12"/>
                </a:cxn>
                <a:cxn ang="0">
                  <a:pos x="266" y="45"/>
                </a:cxn>
                <a:cxn ang="0">
                  <a:pos x="299" y="95"/>
                </a:cxn>
                <a:cxn ang="0">
                  <a:pos x="312" y="156"/>
                </a:cxn>
              </a:cxnLst>
              <a:rect l="0" t="0" r="r" b="b"/>
              <a:pathLst>
                <a:path w="312" h="312">
                  <a:moveTo>
                    <a:pt x="312" y="156"/>
                  </a:moveTo>
                  <a:lnTo>
                    <a:pt x="299" y="216"/>
                  </a:lnTo>
                  <a:lnTo>
                    <a:pt x="266" y="266"/>
                  </a:lnTo>
                  <a:lnTo>
                    <a:pt x="216" y="299"/>
                  </a:lnTo>
                  <a:lnTo>
                    <a:pt x="156" y="312"/>
                  </a:lnTo>
                  <a:lnTo>
                    <a:pt x="95" y="299"/>
                  </a:lnTo>
                  <a:lnTo>
                    <a:pt x="45" y="266"/>
                  </a:lnTo>
                  <a:lnTo>
                    <a:pt x="12" y="216"/>
                  </a:lnTo>
                  <a:lnTo>
                    <a:pt x="0" y="156"/>
                  </a:lnTo>
                  <a:lnTo>
                    <a:pt x="12" y="95"/>
                  </a:lnTo>
                  <a:lnTo>
                    <a:pt x="45" y="45"/>
                  </a:lnTo>
                  <a:lnTo>
                    <a:pt x="95" y="12"/>
                  </a:lnTo>
                  <a:lnTo>
                    <a:pt x="156" y="0"/>
                  </a:lnTo>
                  <a:lnTo>
                    <a:pt x="216" y="12"/>
                  </a:lnTo>
                  <a:lnTo>
                    <a:pt x="266" y="45"/>
                  </a:lnTo>
                  <a:lnTo>
                    <a:pt x="299" y="95"/>
                  </a:lnTo>
                  <a:lnTo>
                    <a:pt x="312" y="156"/>
                  </a:lnTo>
                  <a:close/>
                </a:path>
              </a:pathLst>
            </a:custGeom>
            <a:noFill/>
            <a:ln w="17996">
              <a:solidFill>
                <a:srgbClr val="FFF2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7" name="Picture 43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8355" y="8594"/>
              <a:ext cx="135" cy="174"/>
            </a:xfrm>
            <a:prstGeom prst="rect">
              <a:avLst/>
            </a:prstGeom>
            <a:noFill/>
          </p:spPr>
        </p:pic>
        <p:sp>
          <p:nvSpPr>
            <p:cNvPr id="1068" name="AutoShape 44"/>
            <p:cNvSpPr>
              <a:spLocks/>
            </p:cNvSpPr>
            <p:nvPr/>
          </p:nvSpPr>
          <p:spPr bwMode="auto">
            <a:xfrm>
              <a:off x="8379" y="8411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2"/>
                </a:cxn>
                <a:cxn ang="0">
                  <a:pos x="9" y="142"/>
                </a:cxn>
                <a:cxn ang="0">
                  <a:pos x="9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80" y="117"/>
                </a:cxn>
                <a:cxn ang="0">
                  <a:pos x="80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2"/>
                </a:cxn>
                <a:cxn ang="0">
                  <a:pos x="47" y="142"/>
                </a:cxn>
                <a:cxn ang="0">
                  <a:pos x="47" y="124"/>
                </a:cxn>
                <a:cxn ang="0">
                  <a:pos x="85" y="124"/>
                </a:cxn>
                <a:cxn ang="0">
                  <a:pos x="77" y="124"/>
                </a:cxn>
                <a:cxn ang="0">
                  <a:pos x="77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2"/>
                </a:cxn>
                <a:cxn ang="0">
                  <a:pos x="124" y="142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2" y="142"/>
                </a:cxn>
                <a:cxn ang="0">
                  <a:pos x="162" y="124"/>
                </a:cxn>
                <a:cxn ang="0">
                  <a:pos x="206" y="124"/>
                </a:cxn>
                <a:cxn ang="0">
                  <a:pos x="192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9" y="79"/>
                </a:cxn>
                <a:cxn ang="0">
                  <a:pos x="80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7" y="114"/>
                </a:cxn>
                <a:cxn ang="0">
                  <a:pos x="157" y="114"/>
                </a:cxn>
                <a:cxn ang="0">
                  <a:pos x="119" y="114"/>
                </a:cxn>
                <a:cxn ang="0">
                  <a:pos x="119" y="79"/>
                </a:cxn>
                <a:cxn ang="0">
                  <a:pos x="80" y="79"/>
                </a:cxn>
                <a:cxn ang="0">
                  <a:pos x="41" y="117"/>
                </a:cxn>
                <a:cxn ang="0">
                  <a:pos x="80" y="117"/>
                </a:cxn>
                <a:cxn ang="0">
                  <a:pos x="80" y="79"/>
                </a:cxn>
                <a:cxn ang="0">
                  <a:pos x="193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4"/>
                </a:cxn>
                <a:cxn ang="0">
                  <a:pos x="157" y="114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2"/>
                  </a:lnTo>
                  <a:lnTo>
                    <a:pt x="9" y="142"/>
                  </a:lnTo>
                  <a:lnTo>
                    <a:pt x="9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80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2"/>
                  </a:lnTo>
                  <a:lnTo>
                    <a:pt x="47" y="142"/>
                  </a:lnTo>
                  <a:lnTo>
                    <a:pt x="47" y="124"/>
                  </a:lnTo>
                  <a:close/>
                  <a:moveTo>
                    <a:pt x="85" y="124"/>
                  </a:moveTo>
                  <a:lnTo>
                    <a:pt x="77" y="124"/>
                  </a:lnTo>
                  <a:lnTo>
                    <a:pt x="77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2"/>
                  </a:lnTo>
                  <a:lnTo>
                    <a:pt x="124" y="142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2" y="142"/>
                  </a:lnTo>
                  <a:lnTo>
                    <a:pt x="162" y="124"/>
                  </a:lnTo>
                  <a:close/>
                  <a:moveTo>
                    <a:pt x="206" y="124"/>
                  </a:moveTo>
                  <a:lnTo>
                    <a:pt x="192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9" y="79"/>
                  </a:moveTo>
                  <a:lnTo>
                    <a:pt x="80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7" y="114"/>
                  </a:lnTo>
                  <a:lnTo>
                    <a:pt x="119" y="114"/>
                  </a:lnTo>
                  <a:lnTo>
                    <a:pt x="119" y="79"/>
                  </a:lnTo>
                  <a:close/>
                  <a:moveTo>
                    <a:pt x="80" y="79"/>
                  </a:moveTo>
                  <a:lnTo>
                    <a:pt x="41" y="117"/>
                  </a:lnTo>
                  <a:lnTo>
                    <a:pt x="80" y="117"/>
                  </a:lnTo>
                  <a:lnTo>
                    <a:pt x="80" y="79"/>
                  </a:lnTo>
                  <a:close/>
                  <a:moveTo>
                    <a:pt x="193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4"/>
                  </a:lnTo>
                  <a:lnTo>
                    <a:pt x="157" y="11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9" name="Picture 45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9058" y="12045"/>
              <a:ext cx="2171" cy="1471"/>
            </a:xfrm>
            <a:prstGeom prst="rect">
              <a:avLst/>
            </a:prstGeom>
            <a:noFill/>
          </p:spPr>
        </p:pic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8769" y="6048"/>
              <a:ext cx="300" cy="300"/>
            </a:xfrm>
            <a:prstGeom prst="rect">
              <a:avLst/>
            </a:prstGeom>
            <a:solidFill>
              <a:srgbClr val="ED1D2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Rectangle 47"/>
            <p:cNvSpPr>
              <a:spLocks noChangeArrowheads="1"/>
            </p:cNvSpPr>
            <p:nvPr/>
          </p:nvSpPr>
          <p:spPr bwMode="auto">
            <a:xfrm>
              <a:off x="8769" y="6048"/>
              <a:ext cx="300" cy="300"/>
            </a:xfrm>
            <a:prstGeom prst="rect">
              <a:avLst/>
            </a:prstGeom>
            <a:noFill/>
            <a:ln w="17996">
              <a:solidFill>
                <a:srgbClr val="FFF2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10282" y="7593"/>
              <a:ext cx="300" cy="300"/>
            </a:xfrm>
            <a:prstGeom prst="rect">
              <a:avLst/>
            </a:prstGeom>
            <a:solidFill>
              <a:srgbClr val="ED1D2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10282" y="7593"/>
              <a:ext cx="300" cy="300"/>
            </a:xfrm>
            <a:prstGeom prst="rect">
              <a:avLst/>
            </a:prstGeom>
            <a:noFill/>
            <a:ln w="17996">
              <a:solidFill>
                <a:srgbClr val="FFF2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981" y="6452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75" name="Picture 51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8790" y="6279"/>
              <a:ext cx="135" cy="174"/>
            </a:xfrm>
            <a:prstGeom prst="rect">
              <a:avLst/>
            </a:prstGeom>
            <a:noFill/>
          </p:spPr>
        </p:pic>
        <p:sp>
          <p:nvSpPr>
            <p:cNvPr id="1076" name="AutoShape 52"/>
            <p:cNvSpPr>
              <a:spLocks/>
            </p:cNvSpPr>
            <p:nvPr/>
          </p:nvSpPr>
          <p:spPr bwMode="auto">
            <a:xfrm>
              <a:off x="8813" y="6096"/>
              <a:ext cx="207" cy="184"/>
            </a:xfrm>
            <a:custGeom>
              <a:avLst/>
              <a:gdLst/>
              <a:ahLst/>
              <a:cxnLst>
                <a:cxn ang="0">
                  <a:pos x="41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6" y="184"/>
                </a:cxn>
                <a:cxn ang="0">
                  <a:pos x="206" y="142"/>
                </a:cxn>
                <a:cxn ang="0">
                  <a:pos x="8" y="142"/>
                </a:cxn>
                <a:cxn ang="0">
                  <a:pos x="8" y="124"/>
                </a:cxn>
                <a:cxn ang="0">
                  <a:pos x="206" y="124"/>
                </a:cxn>
                <a:cxn ang="0">
                  <a:pos x="206" y="117"/>
                </a:cxn>
                <a:cxn ang="0">
                  <a:pos x="79" y="117"/>
                </a:cxn>
                <a:cxn ang="0">
                  <a:pos x="79" y="117"/>
                </a:cxn>
                <a:cxn ang="0">
                  <a:pos x="41" y="117"/>
                </a:cxn>
                <a:cxn ang="0">
                  <a:pos x="41" y="77"/>
                </a:cxn>
                <a:cxn ang="0">
                  <a:pos x="46" y="124"/>
                </a:cxn>
                <a:cxn ang="0">
                  <a:pos x="38" y="124"/>
                </a:cxn>
                <a:cxn ang="0">
                  <a:pos x="38" y="142"/>
                </a:cxn>
                <a:cxn ang="0">
                  <a:pos x="46" y="142"/>
                </a:cxn>
                <a:cxn ang="0">
                  <a:pos x="46" y="124"/>
                </a:cxn>
                <a:cxn ang="0">
                  <a:pos x="85" y="124"/>
                </a:cxn>
                <a:cxn ang="0">
                  <a:pos x="76" y="124"/>
                </a:cxn>
                <a:cxn ang="0">
                  <a:pos x="76" y="142"/>
                </a:cxn>
                <a:cxn ang="0">
                  <a:pos x="85" y="142"/>
                </a:cxn>
                <a:cxn ang="0">
                  <a:pos x="85" y="124"/>
                </a:cxn>
                <a:cxn ang="0">
                  <a:pos x="123" y="124"/>
                </a:cxn>
                <a:cxn ang="0">
                  <a:pos x="114" y="124"/>
                </a:cxn>
                <a:cxn ang="0">
                  <a:pos x="114" y="142"/>
                </a:cxn>
                <a:cxn ang="0">
                  <a:pos x="123" y="142"/>
                </a:cxn>
                <a:cxn ang="0">
                  <a:pos x="123" y="124"/>
                </a:cxn>
                <a:cxn ang="0">
                  <a:pos x="161" y="124"/>
                </a:cxn>
                <a:cxn ang="0">
                  <a:pos x="153" y="124"/>
                </a:cxn>
                <a:cxn ang="0">
                  <a:pos x="153" y="142"/>
                </a:cxn>
                <a:cxn ang="0">
                  <a:pos x="161" y="142"/>
                </a:cxn>
                <a:cxn ang="0">
                  <a:pos x="161" y="124"/>
                </a:cxn>
                <a:cxn ang="0">
                  <a:pos x="206" y="124"/>
                </a:cxn>
                <a:cxn ang="0">
                  <a:pos x="191" y="124"/>
                </a:cxn>
                <a:cxn ang="0">
                  <a:pos x="191" y="142"/>
                </a:cxn>
                <a:cxn ang="0">
                  <a:pos x="206" y="142"/>
                </a:cxn>
                <a:cxn ang="0">
                  <a:pos x="206" y="124"/>
                </a:cxn>
                <a:cxn ang="0">
                  <a:pos x="118" y="79"/>
                </a:cxn>
                <a:cxn ang="0">
                  <a:pos x="79" y="117"/>
                </a:cxn>
                <a:cxn ang="0">
                  <a:pos x="206" y="117"/>
                </a:cxn>
                <a:cxn ang="0">
                  <a:pos x="206" y="114"/>
                </a:cxn>
                <a:cxn ang="0">
                  <a:pos x="156" y="114"/>
                </a:cxn>
                <a:cxn ang="0">
                  <a:pos x="156" y="114"/>
                </a:cxn>
                <a:cxn ang="0">
                  <a:pos x="118" y="114"/>
                </a:cxn>
                <a:cxn ang="0">
                  <a:pos x="118" y="79"/>
                </a:cxn>
                <a:cxn ang="0">
                  <a:pos x="79" y="79"/>
                </a:cxn>
                <a:cxn ang="0">
                  <a:pos x="41" y="117"/>
                </a:cxn>
                <a:cxn ang="0">
                  <a:pos x="79" y="117"/>
                </a:cxn>
                <a:cxn ang="0">
                  <a:pos x="79" y="79"/>
                </a:cxn>
                <a:cxn ang="0">
                  <a:pos x="193" y="0"/>
                </a:cxn>
                <a:cxn ang="0">
                  <a:pos x="172" y="0"/>
                </a:cxn>
                <a:cxn ang="0">
                  <a:pos x="172" y="114"/>
                </a:cxn>
                <a:cxn ang="0">
                  <a:pos x="193" y="114"/>
                </a:cxn>
                <a:cxn ang="0">
                  <a:pos x="193" y="0"/>
                </a:cxn>
                <a:cxn ang="0">
                  <a:pos x="156" y="0"/>
                </a:cxn>
                <a:cxn ang="0">
                  <a:pos x="134" y="0"/>
                </a:cxn>
                <a:cxn ang="0">
                  <a:pos x="134" y="114"/>
                </a:cxn>
                <a:cxn ang="0">
                  <a:pos x="156" y="114"/>
                </a:cxn>
                <a:cxn ang="0">
                  <a:pos x="156" y="0"/>
                </a:cxn>
              </a:cxnLst>
              <a:rect l="0" t="0" r="r" b="b"/>
              <a:pathLst>
                <a:path w="207" h="184">
                  <a:moveTo>
                    <a:pt x="41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6" y="184"/>
                  </a:lnTo>
                  <a:lnTo>
                    <a:pt x="206" y="142"/>
                  </a:lnTo>
                  <a:lnTo>
                    <a:pt x="8" y="142"/>
                  </a:lnTo>
                  <a:lnTo>
                    <a:pt x="8" y="124"/>
                  </a:lnTo>
                  <a:lnTo>
                    <a:pt x="206" y="124"/>
                  </a:lnTo>
                  <a:lnTo>
                    <a:pt x="206" y="117"/>
                  </a:lnTo>
                  <a:lnTo>
                    <a:pt x="79" y="117"/>
                  </a:lnTo>
                  <a:lnTo>
                    <a:pt x="41" y="117"/>
                  </a:lnTo>
                  <a:lnTo>
                    <a:pt x="41" y="77"/>
                  </a:lnTo>
                  <a:close/>
                  <a:moveTo>
                    <a:pt x="46" y="124"/>
                  </a:moveTo>
                  <a:lnTo>
                    <a:pt x="38" y="124"/>
                  </a:lnTo>
                  <a:lnTo>
                    <a:pt x="38" y="142"/>
                  </a:lnTo>
                  <a:lnTo>
                    <a:pt x="46" y="142"/>
                  </a:lnTo>
                  <a:lnTo>
                    <a:pt x="46" y="124"/>
                  </a:lnTo>
                  <a:close/>
                  <a:moveTo>
                    <a:pt x="85" y="124"/>
                  </a:moveTo>
                  <a:lnTo>
                    <a:pt x="76" y="124"/>
                  </a:lnTo>
                  <a:lnTo>
                    <a:pt x="76" y="142"/>
                  </a:lnTo>
                  <a:lnTo>
                    <a:pt x="85" y="142"/>
                  </a:lnTo>
                  <a:lnTo>
                    <a:pt x="85" y="124"/>
                  </a:lnTo>
                  <a:close/>
                  <a:moveTo>
                    <a:pt x="123" y="124"/>
                  </a:moveTo>
                  <a:lnTo>
                    <a:pt x="114" y="124"/>
                  </a:lnTo>
                  <a:lnTo>
                    <a:pt x="114" y="142"/>
                  </a:lnTo>
                  <a:lnTo>
                    <a:pt x="123" y="142"/>
                  </a:lnTo>
                  <a:lnTo>
                    <a:pt x="123" y="124"/>
                  </a:lnTo>
                  <a:close/>
                  <a:moveTo>
                    <a:pt x="161" y="124"/>
                  </a:moveTo>
                  <a:lnTo>
                    <a:pt x="153" y="124"/>
                  </a:lnTo>
                  <a:lnTo>
                    <a:pt x="153" y="142"/>
                  </a:lnTo>
                  <a:lnTo>
                    <a:pt x="161" y="142"/>
                  </a:lnTo>
                  <a:lnTo>
                    <a:pt x="161" y="124"/>
                  </a:lnTo>
                  <a:close/>
                  <a:moveTo>
                    <a:pt x="206" y="124"/>
                  </a:moveTo>
                  <a:lnTo>
                    <a:pt x="191" y="124"/>
                  </a:lnTo>
                  <a:lnTo>
                    <a:pt x="191" y="142"/>
                  </a:lnTo>
                  <a:lnTo>
                    <a:pt x="206" y="142"/>
                  </a:lnTo>
                  <a:lnTo>
                    <a:pt x="206" y="124"/>
                  </a:lnTo>
                  <a:close/>
                  <a:moveTo>
                    <a:pt x="118" y="79"/>
                  </a:moveTo>
                  <a:lnTo>
                    <a:pt x="79" y="117"/>
                  </a:lnTo>
                  <a:lnTo>
                    <a:pt x="206" y="117"/>
                  </a:lnTo>
                  <a:lnTo>
                    <a:pt x="206" y="114"/>
                  </a:lnTo>
                  <a:lnTo>
                    <a:pt x="156" y="114"/>
                  </a:lnTo>
                  <a:lnTo>
                    <a:pt x="118" y="114"/>
                  </a:lnTo>
                  <a:lnTo>
                    <a:pt x="118" y="79"/>
                  </a:lnTo>
                  <a:close/>
                  <a:moveTo>
                    <a:pt x="79" y="79"/>
                  </a:moveTo>
                  <a:lnTo>
                    <a:pt x="41" y="117"/>
                  </a:lnTo>
                  <a:lnTo>
                    <a:pt x="79" y="117"/>
                  </a:lnTo>
                  <a:lnTo>
                    <a:pt x="79" y="79"/>
                  </a:lnTo>
                  <a:close/>
                  <a:moveTo>
                    <a:pt x="193" y="0"/>
                  </a:moveTo>
                  <a:lnTo>
                    <a:pt x="172" y="0"/>
                  </a:lnTo>
                  <a:lnTo>
                    <a:pt x="172" y="114"/>
                  </a:lnTo>
                  <a:lnTo>
                    <a:pt x="193" y="114"/>
                  </a:lnTo>
                  <a:lnTo>
                    <a:pt x="193" y="0"/>
                  </a:lnTo>
                  <a:close/>
                  <a:moveTo>
                    <a:pt x="156" y="0"/>
                  </a:moveTo>
                  <a:lnTo>
                    <a:pt x="134" y="0"/>
                  </a:lnTo>
                  <a:lnTo>
                    <a:pt x="134" y="114"/>
                  </a:lnTo>
                  <a:lnTo>
                    <a:pt x="156" y="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9509" y="7998"/>
              <a:ext cx="1424" cy="267"/>
            </a:xfrm>
            <a:prstGeom prst="rect">
              <a:avLst/>
            </a:prstGeom>
            <a:noFill/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0304" y="7824"/>
              <a:ext cx="135" cy="174"/>
            </a:xfrm>
            <a:prstGeom prst="rect">
              <a:avLst/>
            </a:prstGeom>
            <a:noFill/>
          </p:spPr>
        </p:pic>
        <p:sp>
          <p:nvSpPr>
            <p:cNvPr id="1079" name="AutoShape 55"/>
            <p:cNvSpPr>
              <a:spLocks/>
            </p:cNvSpPr>
            <p:nvPr/>
          </p:nvSpPr>
          <p:spPr bwMode="auto">
            <a:xfrm>
              <a:off x="10328" y="7641"/>
              <a:ext cx="207" cy="184"/>
            </a:xfrm>
            <a:custGeom>
              <a:avLst/>
              <a:gdLst/>
              <a:ahLst/>
              <a:cxnLst>
                <a:cxn ang="0">
                  <a:pos x="42" y="77"/>
                </a:cxn>
                <a:cxn ang="0">
                  <a:pos x="0" y="124"/>
                </a:cxn>
                <a:cxn ang="0">
                  <a:pos x="0" y="184"/>
                </a:cxn>
                <a:cxn ang="0">
                  <a:pos x="207" y="184"/>
                </a:cxn>
                <a:cxn ang="0">
                  <a:pos x="207" y="143"/>
                </a:cxn>
                <a:cxn ang="0">
                  <a:pos x="9" y="143"/>
                </a:cxn>
                <a:cxn ang="0">
                  <a:pos x="9" y="124"/>
                </a:cxn>
                <a:cxn ang="0">
                  <a:pos x="207" y="124"/>
                </a:cxn>
                <a:cxn ang="0">
                  <a:pos x="207" y="118"/>
                </a:cxn>
                <a:cxn ang="0">
                  <a:pos x="80" y="118"/>
                </a:cxn>
                <a:cxn ang="0">
                  <a:pos x="80" y="117"/>
                </a:cxn>
                <a:cxn ang="0">
                  <a:pos x="42" y="117"/>
                </a:cxn>
                <a:cxn ang="0">
                  <a:pos x="42" y="77"/>
                </a:cxn>
                <a:cxn ang="0">
                  <a:pos x="47" y="124"/>
                </a:cxn>
                <a:cxn ang="0">
                  <a:pos x="39" y="124"/>
                </a:cxn>
                <a:cxn ang="0">
                  <a:pos x="39" y="143"/>
                </a:cxn>
                <a:cxn ang="0">
                  <a:pos x="47" y="143"/>
                </a:cxn>
                <a:cxn ang="0">
                  <a:pos x="47" y="124"/>
                </a:cxn>
                <a:cxn ang="0">
                  <a:pos x="86" y="124"/>
                </a:cxn>
                <a:cxn ang="0">
                  <a:pos x="77" y="124"/>
                </a:cxn>
                <a:cxn ang="0">
                  <a:pos x="77" y="143"/>
                </a:cxn>
                <a:cxn ang="0">
                  <a:pos x="86" y="143"/>
                </a:cxn>
                <a:cxn ang="0">
                  <a:pos x="86" y="124"/>
                </a:cxn>
                <a:cxn ang="0">
                  <a:pos x="124" y="124"/>
                </a:cxn>
                <a:cxn ang="0">
                  <a:pos x="115" y="124"/>
                </a:cxn>
                <a:cxn ang="0">
                  <a:pos x="115" y="143"/>
                </a:cxn>
                <a:cxn ang="0">
                  <a:pos x="124" y="143"/>
                </a:cxn>
                <a:cxn ang="0">
                  <a:pos x="124" y="124"/>
                </a:cxn>
                <a:cxn ang="0">
                  <a:pos x="162" y="124"/>
                </a:cxn>
                <a:cxn ang="0">
                  <a:pos x="153" y="124"/>
                </a:cxn>
                <a:cxn ang="0">
                  <a:pos x="153" y="143"/>
                </a:cxn>
                <a:cxn ang="0">
                  <a:pos x="162" y="143"/>
                </a:cxn>
                <a:cxn ang="0">
                  <a:pos x="162" y="124"/>
                </a:cxn>
                <a:cxn ang="0">
                  <a:pos x="207" y="124"/>
                </a:cxn>
                <a:cxn ang="0">
                  <a:pos x="192" y="124"/>
                </a:cxn>
                <a:cxn ang="0">
                  <a:pos x="192" y="143"/>
                </a:cxn>
                <a:cxn ang="0">
                  <a:pos x="207" y="143"/>
                </a:cxn>
                <a:cxn ang="0">
                  <a:pos x="207" y="124"/>
                </a:cxn>
                <a:cxn ang="0">
                  <a:pos x="119" y="79"/>
                </a:cxn>
                <a:cxn ang="0">
                  <a:pos x="80" y="118"/>
                </a:cxn>
                <a:cxn ang="0">
                  <a:pos x="207" y="118"/>
                </a:cxn>
                <a:cxn ang="0">
                  <a:pos x="207" y="114"/>
                </a:cxn>
                <a:cxn ang="0">
                  <a:pos x="157" y="114"/>
                </a:cxn>
                <a:cxn ang="0">
                  <a:pos x="157" y="114"/>
                </a:cxn>
                <a:cxn ang="0">
                  <a:pos x="119" y="114"/>
                </a:cxn>
                <a:cxn ang="0">
                  <a:pos x="119" y="79"/>
                </a:cxn>
                <a:cxn ang="0">
                  <a:pos x="80" y="79"/>
                </a:cxn>
                <a:cxn ang="0">
                  <a:pos x="42" y="117"/>
                </a:cxn>
                <a:cxn ang="0">
                  <a:pos x="80" y="117"/>
                </a:cxn>
                <a:cxn ang="0">
                  <a:pos x="80" y="79"/>
                </a:cxn>
                <a:cxn ang="0">
                  <a:pos x="194" y="0"/>
                </a:cxn>
                <a:cxn ang="0">
                  <a:pos x="173" y="0"/>
                </a:cxn>
                <a:cxn ang="0">
                  <a:pos x="173" y="114"/>
                </a:cxn>
                <a:cxn ang="0">
                  <a:pos x="194" y="114"/>
                </a:cxn>
                <a:cxn ang="0">
                  <a:pos x="194" y="0"/>
                </a:cxn>
                <a:cxn ang="0">
                  <a:pos x="157" y="0"/>
                </a:cxn>
                <a:cxn ang="0">
                  <a:pos x="135" y="0"/>
                </a:cxn>
                <a:cxn ang="0">
                  <a:pos x="135" y="114"/>
                </a:cxn>
                <a:cxn ang="0">
                  <a:pos x="157" y="114"/>
                </a:cxn>
                <a:cxn ang="0">
                  <a:pos x="157" y="0"/>
                </a:cxn>
              </a:cxnLst>
              <a:rect l="0" t="0" r="r" b="b"/>
              <a:pathLst>
                <a:path w="207" h="184">
                  <a:moveTo>
                    <a:pt x="42" y="77"/>
                  </a:moveTo>
                  <a:lnTo>
                    <a:pt x="0" y="124"/>
                  </a:lnTo>
                  <a:lnTo>
                    <a:pt x="0" y="184"/>
                  </a:lnTo>
                  <a:lnTo>
                    <a:pt x="207" y="184"/>
                  </a:lnTo>
                  <a:lnTo>
                    <a:pt x="207" y="143"/>
                  </a:lnTo>
                  <a:lnTo>
                    <a:pt x="9" y="143"/>
                  </a:lnTo>
                  <a:lnTo>
                    <a:pt x="9" y="124"/>
                  </a:lnTo>
                  <a:lnTo>
                    <a:pt x="207" y="124"/>
                  </a:lnTo>
                  <a:lnTo>
                    <a:pt x="207" y="118"/>
                  </a:lnTo>
                  <a:lnTo>
                    <a:pt x="80" y="118"/>
                  </a:lnTo>
                  <a:lnTo>
                    <a:pt x="80" y="117"/>
                  </a:lnTo>
                  <a:lnTo>
                    <a:pt x="42" y="117"/>
                  </a:lnTo>
                  <a:lnTo>
                    <a:pt x="42" y="77"/>
                  </a:lnTo>
                  <a:close/>
                  <a:moveTo>
                    <a:pt x="47" y="124"/>
                  </a:moveTo>
                  <a:lnTo>
                    <a:pt x="39" y="124"/>
                  </a:lnTo>
                  <a:lnTo>
                    <a:pt x="39" y="143"/>
                  </a:lnTo>
                  <a:lnTo>
                    <a:pt x="47" y="143"/>
                  </a:lnTo>
                  <a:lnTo>
                    <a:pt x="47" y="124"/>
                  </a:lnTo>
                  <a:close/>
                  <a:moveTo>
                    <a:pt x="86" y="124"/>
                  </a:moveTo>
                  <a:lnTo>
                    <a:pt x="77" y="124"/>
                  </a:lnTo>
                  <a:lnTo>
                    <a:pt x="77" y="143"/>
                  </a:lnTo>
                  <a:lnTo>
                    <a:pt x="86" y="143"/>
                  </a:lnTo>
                  <a:lnTo>
                    <a:pt x="86" y="124"/>
                  </a:lnTo>
                  <a:close/>
                  <a:moveTo>
                    <a:pt x="124" y="124"/>
                  </a:moveTo>
                  <a:lnTo>
                    <a:pt x="115" y="124"/>
                  </a:lnTo>
                  <a:lnTo>
                    <a:pt x="115" y="143"/>
                  </a:lnTo>
                  <a:lnTo>
                    <a:pt x="124" y="143"/>
                  </a:lnTo>
                  <a:lnTo>
                    <a:pt x="124" y="124"/>
                  </a:lnTo>
                  <a:close/>
                  <a:moveTo>
                    <a:pt x="162" y="124"/>
                  </a:moveTo>
                  <a:lnTo>
                    <a:pt x="153" y="124"/>
                  </a:lnTo>
                  <a:lnTo>
                    <a:pt x="153" y="143"/>
                  </a:lnTo>
                  <a:lnTo>
                    <a:pt x="162" y="143"/>
                  </a:lnTo>
                  <a:lnTo>
                    <a:pt x="162" y="124"/>
                  </a:lnTo>
                  <a:close/>
                  <a:moveTo>
                    <a:pt x="207" y="124"/>
                  </a:moveTo>
                  <a:lnTo>
                    <a:pt x="192" y="124"/>
                  </a:lnTo>
                  <a:lnTo>
                    <a:pt x="192" y="143"/>
                  </a:lnTo>
                  <a:lnTo>
                    <a:pt x="207" y="143"/>
                  </a:lnTo>
                  <a:lnTo>
                    <a:pt x="207" y="124"/>
                  </a:lnTo>
                  <a:close/>
                  <a:moveTo>
                    <a:pt x="119" y="79"/>
                  </a:moveTo>
                  <a:lnTo>
                    <a:pt x="80" y="118"/>
                  </a:lnTo>
                  <a:lnTo>
                    <a:pt x="207" y="118"/>
                  </a:lnTo>
                  <a:lnTo>
                    <a:pt x="207" y="114"/>
                  </a:lnTo>
                  <a:lnTo>
                    <a:pt x="157" y="114"/>
                  </a:lnTo>
                  <a:lnTo>
                    <a:pt x="119" y="114"/>
                  </a:lnTo>
                  <a:lnTo>
                    <a:pt x="119" y="79"/>
                  </a:lnTo>
                  <a:close/>
                  <a:moveTo>
                    <a:pt x="80" y="79"/>
                  </a:moveTo>
                  <a:lnTo>
                    <a:pt x="42" y="117"/>
                  </a:lnTo>
                  <a:lnTo>
                    <a:pt x="80" y="117"/>
                  </a:lnTo>
                  <a:lnTo>
                    <a:pt x="80" y="79"/>
                  </a:lnTo>
                  <a:close/>
                  <a:moveTo>
                    <a:pt x="194" y="0"/>
                  </a:moveTo>
                  <a:lnTo>
                    <a:pt x="173" y="0"/>
                  </a:lnTo>
                  <a:lnTo>
                    <a:pt x="173" y="114"/>
                  </a:lnTo>
                  <a:lnTo>
                    <a:pt x="194" y="114"/>
                  </a:lnTo>
                  <a:lnTo>
                    <a:pt x="194" y="0"/>
                  </a:lnTo>
                  <a:close/>
                  <a:moveTo>
                    <a:pt x="157" y="0"/>
                  </a:moveTo>
                  <a:lnTo>
                    <a:pt x="135" y="0"/>
                  </a:lnTo>
                  <a:lnTo>
                    <a:pt x="135" y="114"/>
                  </a:lnTo>
                  <a:lnTo>
                    <a:pt x="157" y="114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5758" y="5506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1" name="Picture 57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880" y="6457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2" name="Picture 58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078" y="9280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3" name="Picture 59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7526" y="10729"/>
              <a:ext cx="328" cy="328"/>
            </a:xfrm>
            <a:prstGeom prst="rect">
              <a:avLst/>
            </a:prstGeom>
            <a:noFill/>
          </p:spPr>
        </p:pic>
        <p:pic>
          <p:nvPicPr>
            <p:cNvPr id="1084" name="Picture 60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5767" y="5786"/>
              <a:ext cx="135" cy="268"/>
            </a:xfrm>
            <a:prstGeom prst="rect">
              <a:avLst/>
            </a:prstGeom>
            <a:noFill/>
          </p:spPr>
        </p:pic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4881" y="6731"/>
              <a:ext cx="135" cy="174"/>
            </a:xfrm>
            <a:prstGeom prst="rect">
              <a:avLst/>
            </a:prstGeom>
            <a:noFill/>
          </p:spPr>
        </p:pic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7555" y="10980"/>
              <a:ext cx="135" cy="196"/>
            </a:xfrm>
            <a:prstGeom prst="rect">
              <a:avLst/>
            </a:prstGeom>
            <a:noFill/>
          </p:spPr>
        </p:pic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107" y="9525"/>
              <a:ext cx="135" cy="174"/>
            </a:xfrm>
            <a:prstGeom prst="rect">
              <a:avLst/>
            </a:prstGeom>
            <a:noFill/>
          </p:spPr>
        </p:pic>
        <p:pic>
          <p:nvPicPr>
            <p:cNvPr id="1088" name="Picture 64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2194" y="2928"/>
              <a:ext cx="468" cy="198"/>
            </a:xfrm>
            <a:prstGeom prst="rect">
              <a:avLst/>
            </a:prstGeom>
            <a:noFill/>
          </p:spPr>
        </p:pic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2214" y="3144"/>
              <a:ext cx="740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0"/>
                </a:cxn>
                <a:cxn ang="0">
                  <a:pos x="740" y="149"/>
                </a:cxn>
              </a:cxnLst>
              <a:rect l="0" t="0" r="r" b="b"/>
              <a:pathLst>
                <a:path w="740" h="150">
                  <a:moveTo>
                    <a:pt x="0" y="0"/>
                  </a:moveTo>
                  <a:lnTo>
                    <a:pt x="490" y="0"/>
                  </a:lnTo>
                  <a:lnTo>
                    <a:pt x="740" y="149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0" name="Picture 66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4907" y="4826"/>
              <a:ext cx="491" cy="198"/>
            </a:xfrm>
            <a:prstGeom prst="rect">
              <a:avLst/>
            </a:prstGeom>
            <a:noFill/>
          </p:spPr>
        </p:pic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928" y="5042"/>
              <a:ext cx="740" cy="1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0"/>
                </a:cxn>
                <a:cxn ang="0">
                  <a:pos x="740" y="175"/>
                </a:cxn>
              </a:cxnLst>
              <a:rect l="0" t="0" r="r" b="b"/>
              <a:pathLst>
                <a:path w="740" h="176">
                  <a:moveTo>
                    <a:pt x="0" y="0"/>
                  </a:moveTo>
                  <a:lnTo>
                    <a:pt x="490" y="0"/>
                  </a:lnTo>
                  <a:lnTo>
                    <a:pt x="740" y="175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6532" y="5202"/>
              <a:ext cx="382" cy="198"/>
            </a:xfrm>
            <a:prstGeom prst="rect">
              <a:avLst/>
            </a:prstGeom>
            <a:noFill/>
          </p:spPr>
        </p:pic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6553" y="5419"/>
              <a:ext cx="733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0" y="0"/>
                </a:cxn>
                <a:cxn ang="0">
                  <a:pos x="733" y="163"/>
                </a:cxn>
              </a:cxnLst>
              <a:rect l="0" t="0" r="r" b="b"/>
              <a:pathLst>
                <a:path w="733" h="164">
                  <a:moveTo>
                    <a:pt x="0" y="0"/>
                  </a:moveTo>
                  <a:lnTo>
                    <a:pt x="490" y="0"/>
                  </a:lnTo>
                  <a:lnTo>
                    <a:pt x="733" y="163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4" name="Picture 7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8069" y="5566"/>
              <a:ext cx="383" cy="198"/>
            </a:xfrm>
            <a:prstGeom prst="rect">
              <a:avLst/>
            </a:prstGeom>
            <a:noFill/>
          </p:spPr>
        </p:pic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8089" y="5782"/>
              <a:ext cx="562" cy="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0" y="0"/>
                </a:cxn>
                <a:cxn ang="0">
                  <a:pos x="561" y="163"/>
                </a:cxn>
              </a:cxnLst>
              <a:rect l="0" t="0" r="r" b="b"/>
              <a:pathLst>
                <a:path w="562" h="164">
                  <a:moveTo>
                    <a:pt x="0" y="0"/>
                  </a:moveTo>
                  <a:lnTo>
                    <a:pt x="390" y="0"/>
                  </a:lnTo>
                  <a:lnTo>
                    <a:pt x="561" y="163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4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4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114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4" y="57"/>
                </a:cxn>
              </a:cxnLst>
              <a:rect l="0" t="0" r="r" b="b"/>
              <a:pathLst>
                <a:path w="114" h="114">
                  <a:moveTo>
                    <a:pt x="114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4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4" y="5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4" y="5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3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3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3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3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46800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4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4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955" y="3265"/>
              <a:ext cx="114" cy="114"/>
            </a:xfrm>
            <a:custGeom>
              <a:avLst/>
              <a:gdLst/>
              <a:ahLst/>
              <a:cxnLst>
                <a:cxn ang="0">
                  <a:pos x="114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4" y="57"/>
                </a:cxn>
              </a:cxnLst>
              <a:rect l="0" t="0" r="r" b="b"/>
              <a:pathLst>
                <a:path w="114" h="114">
                  <a:moveTo>
                    <a:pt x="114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4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4" y="5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7" y="114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4" y="5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7" y="114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5667" y="5203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4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4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7285" y="5569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35" y="5"/>
                </a:cxn>
                <a:cxn ang="0">
                  <a:pos x="17" y="17"/>
                </a:cxn>
                <a:cxn ang="0">
                  <a:pos x="5" y="35"/>
                </a:cxn>
                <a:cxn ang="0">
                  <a:pos x="0" y="57"/>
                </a:cxn>
                <a:cxn ang="0">
                  <a:pos x="5" y="79"/>
                </a:cxn>
                <a:cxn ang="0">
                  <a:pos x="17" y="97"/>
                </a:cxn>
                <a:cxn ang="0">
                  <a:pos x="35" y="109"/>
                </a:cxn>
                <a:cxn ang="0">
                  <a:pos x="57" y="113"/>
                </a:cxn>
                <a:cxn ang="0">
                  <a:pos x="79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9" y="5"/>
                </a:cxn>
                <a:cxn ang="0">
                  <a:pos x="57" y="0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lnTo>
                    <a:pt x="35" y="5"/>
                  </a:lnTo>
                  <a:lnTo>
                    <a:pt x="17" y="17"/>
                  </a:lnTo>
                  <a:lnTo>
                    <a:pt x="5" y="35"/>
                  </a:lnTo>
                  <a:lnTo>
                    <a:pt x="0" y="57"/>
                  </a:lnTo>
                  <a:lnTo>
                    <a:pt x="5" y="79"/>
                  </a:lnTo>
                  <a:lnTo>
                    <a:pt x="17" y="97"/>
                  </a:lnTo>
                  <a:lnTo>
                    <a:pt x="35" y="109"/>
                  </a:lnTo>
                  <a:lnTo>
                    <a:pt x="57" y="113"/>
                  </a:lnTo>
                  <a:lnTo>
                    <a:pt x="79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9" y="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8651" y="5938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9" y="109"/>
                </a:cxn>
                <a:cxn ang="0">
                  <a:pos x="57" y="113"/>
                </a:cxn>
                <a:cxn ang="0">
                  <a:pos x="35" y="109"/>
                </a:cxn>
                <a:cxn ang="0">
                  <a:pos x="17" y="97"/>
                </a:cxn>
                <a:cxn ang="0">
                  <a:pos x="5" y="79"/>
                </a:cxn>
                <a:cxn ang="0">
                  <a:pos x="0" y="57"/>
                </a:cxn>
                <a:cxn ang="0">
                  <a:pos x="5" y="35"/>
                </a:cxn>
                <a:cxn ang="0">
                  <a:pos x="17" y="17"/>
                </a:cxn>
                <a:cxn ang="0">
                  <a:pos x="35" y="5"/>
                </a:cxn>
                <a:cxn ang="0">
                  <a:pos x="57" y="0"/>
                </a:cxn>
                <a:cxn ang="0">
                  <a:pos x="79" y="5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9" y="109"/>
                  </a:lnTo>
                  <a:lnTo>
                    <a:pt x="57" y="113"/>
                  </a:lnTo>
                  <a:lnTo>
                    <a:pt x="35" y="109"/>
                  </a:lnTo>
                  <a:lnTo>
                    <a:pt x="17" y="97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5"/>
                  </a:lnTo>
                  <a:lnTo>
                    <a:pt x="17" y="17"/>
                  </a:lnTo>
                  <a:lnTo>
                    <a:pt x="35" y="5"/>
                  </a:lnTo>
                  <a:lnTo>
                    <a:pt x="57" y="0"/>
                  </a:lnTo>
                  <a:lnTo>
                    <a:pt x="79" y="5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7"/>
                </a:cxn>
                <a:cxn ang="0">
                  <a:pos x="4" y="35"/>
                </a:cxn>
                <a:cxn ang="0">
                  <a:pos x="0" y="57"/>
                </a:cxn>
                <a:cxn ang="0">
                  <a:pos x="4" y="79"/>
                </a:cxn>
                <a:cxn ang="0">
                  <a:pos x="16" y="97"/>
                </a:cxn>
                <a:cxn ang="0">
                  <a:pos x="34" y="109"/>
                </a:cxn>
                <a:cxn ang="0">
                  <a:pos x="56" y="113"/>
                </a:cxn>
                <a:cxn ang="0">
                  <a:pos x="78" y="109"/>
                </a:cxn>
                <a:cxn ang="0">
                  <a:pos x="97" y="97"/>
                </a:cxn>
                <a:cxn ang="0">
                  <a:pos x="109" y="79"/>
                </a:cxn>
                <a:cxn ang="0">
                  <a:pos x="113" y="57"/>
                </a:cxn>
                <a:cxn ang="0">
                  <a:pos x="109" y="35"/>
                </a:cxn>
                <a:cxn ang="0">
                  <a:pos x="97" y="17"/>
                </a:cxn>
                <a:cxn ang="0">
                  <a:pos x="78" y="4"/>
                </a:cxn>
                <a:cxn ang="0">
                  <a:pos x="56" y="0"/>
                </a:cxn>
              </a:cxnLst>
              <a:rect l="0" t="0" r="r" b="b"/>
              <a:pathLst>
                <a:path w="114" h="114">
                  <a:moveTo>
                    <a:pt x="56" y="0"/>
                  </a:moveTo>
                  <a:lnTo>
                    <a:pt x="34" y="4"/>
                  </a:lnTo>
                  <a:lnTo>
                    <a:pt x="16" y="17"/>
                  </a:lnTo>
                  <a:lnTo>
                    <a:pt x="4" y="35"/>
                  </a:lnTo>
                  <a:lnTo>
                    <a:pt x="0" y="57"/>
                  </a:lnTo>
                  <a:lnTo>
                    <a:pt x="4" y="79"/>
                  </a:lnTo>
                  <a:lnTo>
                    <a:pt x="16" y="97"/>
                  </a:lnTo>
                  <a:lnTo>
                    <a:pt x="34" y="109"/>
                  </a:lnTo>
                  <a:lnTo>
                    <a:pt x="56" y="113"/>
                  </a:lnTo>
                  <a:lnTo>
                    <a:pt x="78" y="109"/>
                  </a:lnTo>
                  <a:lnTo>
                    <a:pt x="97" y="97"/>
                  </a:lnTo>
                  <a:lnTo>
                    <a:pt x="109" y="79"/>
                  </a:lnTo>
                  <a:lnTo>
                    <a:pt x="113" y="57"/>
                  </a:lnTo>
                  <a:lnTo>
                    <a:pt x="109" y="35"/>
                  </a:lnTo>
                  <a:lnTo>
                    <a:pt x="97" y="17"/>
                  </a:lnTo>
                  <a:lnTo>
                    <a:pt x="78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9454" y="6356"/>
              <a:ext cx="114" cy="114"/>
            </a:xfrm>
            <a:custGeom>
              <a:avLst/>
              <a:gdLst/>
              <a:ahLst/>
              <a:cxnLst>
                <a:cxn ang="0">
                  <a:pos x="113" y="57"/>
                </a:cxn>
                <a:cxn ang="0">
                  <a:pos x="109" y="79"/>
                </a:cxn>
                <a:cxn ang="0">
                  <a:pos x="97" y="97"/>
                </a:cxn>
                <a:cxn ang="0">
                  <a:pos x="78" y="109"/>
                </a:cxn>
                <a:cxn ang="0">
                  <a:pos x="56" y="113"/>
                </a:cxn>
                <a:cxn ang="0">
                  <a:pos x="34" y="109"/>
                </a:cxn>
                <a:cxn ang="0">
                  <a:pos x="16" y="97"/>
                </a:cxn>
                <a:cxn ang="0">
                  <a:pos x="4" y="79"/>
                </a:cxn>
                <a:cxn ang="0">
                  <a:pos x="0" y="57"/>
                </a:cxn>
                <a:cxn ang="0">
                  <a:pos x="4" y="35"/>
                </a:cxn>
                <a:cxn ang="0">
                  <a:pos x="16" y="17"/>
                </a:cxn>
                <a:cxn ang="0">
                  <a:pos x="34" y="4"/>
                </a:cxn>
                <a:cxn ang="0">
                  <a:pos x="56" y="0"/>
                </a:cxn>
                <a:cxn ang="0">
                  <a:pos x="78" y="4"/>
                </a:cxn>
                <a:cxn ang="0">
                  <a:pos x="97" y="17"/>
                </a:cxn>
                <a:cxn ang="0">
                  <a:pos x="109" y="35"/>
                </a:cxn>
                <a:cxn ang="0">
                  <a:pos x="113" y="57"/>
                </a:cxn>
              </a:cxnLst>
              <a:rect l="0" t="0" r="r" b="b"/>
              <a:pathLst>
                <a:path w="114" h="114">
                  <a:moveTo>
                    <a:pt x="113" y="57"/>
                  </a:moveTo>
                  <a:lnTo>
                    <a:pt x="109" y="79"/>
                  </a:lnTo>
                  <a:lnTo>
                    <a:pt x="97" y="97"/>
                  </a:lnTo>
                  <a:lnTo>
                    <a:pt x="78" y="109"/>
                  </a:lnTo>
                  <a:lnTo>
                    <a:pt x="56" y="113"/>
                  </a:lnTo>
                  <a:lnTo>
                    <a:pt x="34" y="109"/>
                  </a:lnTo>
                  <a:lnTo>
                    <a:pt x="16" y="97"/>
                  </a:lnTo>
                  <a:lnTo>
                    <a:pt x="4" y="79"/>
                  </a:lnTo>
                  <a:lnTo>
                    <a:pt x="0" y="57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4" y="4"/>
                  </a:lnTo>
                  <a:lnTo>
                    <a:pt x="56" y="0"/>
                  </a:lnTo>
                  <a:lnTo>
                    <a:pt x="78" y="4"/>
                  </a:lnTo>
                  <a:lnTo>
                    <a:pt x="97" y="17"/>
                  </a:lnTo>
                  <a:lnTo>
                    <a:pt x="109" y="35"/>
                  </a:lnTo>
                  <a:lnTo>
                    <a:pt x="113" y="57"/>
                  </a:lnTo>
                  <a:close/>
                </a:path>
              </a:pathLst>
            </a:custGeom>
            <a:noFill/>
            <a:ln w="17996">
              <a:solidFill>
                <a:srgbClr val="ED1D2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9158" y="5963"/>
              <a:ext cx="0" cy="190"/>
            </a:xfrm>
            <a:prstGeom prst="line">
              <a:avLst/>
            </a:prstGeom>
            <a:noFill/>
            <a:ln w="47524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9196" y="5979"/>
              <a:ext cx="100" cy="158"/>
            </a:xfrm>
            <a:custGeom>
              <a:avLst/>
              <a:gdLst/>
              <a:ahLst/>
              <a:cxnLst>
                <a:cxn ang="0">
                  <a:pos x="65" y="102"/>
                </a:cxn>
                <a:cxn ang="0">
                  <a:pos x="65" y="112"/>
                </a:cxn>
                <a:cxn ang="0">
                  <a:pos x="64" y="119"/>
                </a:cxn>
                <a:cxn ang="0">
                  <a:pos x="61" y="123"/>
                </a:cxn>
                <a:cxn ang="0">
                  <a:pos x="59" y="127"/>
                </a:cxn>
                <a:cxn ang="0">
                  <a:pos x="56" y="129"/>
                </a:cxn>
                <a:cxn ang="0">
                  <a:pos x="50" y="129"/>
                </a:cxn>
                <a:cxn ang="0">
                  <a:pos x="45" y="129"/>
                </a:cxn>
                <a:cxn ang="0">
                  <a:pos x="36" y="78"/>
                </a:cxn>
                <a:cxn ang="0">
                  <a:pos x="36" y="76"/>
                </a:cxn>
                <a:cxn ang="0">
                  <a:pos x="45" y="28"/>
                </a:cxn>
                <a:cxn ang="0">
                  <a:pos x="50" y="28"/>
                </a:cxn>
                <a:cxn ang="0">
                  <a:pos x="56" y="28"/>
                </a:cxn>
                <a:cxn ang="0">
                  <a:pos x="65" y="56"/>
                </a:cxn>
                <a:cxn ang="0">
                  <a:pos x="99" y="56"/>
                </a:cxn>
                <a:cxn ang="0">
                  <a:pos x="99" y="54"/>
                </a:cxn>
                <a:cxn ang="0">
                  <a:pos x="98" y="42"/>
                </a:cxn>
                <a:cxn ang="0">
                  <a:pos x="66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2" y="1"/>
                </a:cxn>
                <a:cxn ang="0">
                  <a:pos x="25" y="5"/>
                </a:cxn>
                <a:cxn ang="0">
                  <a:pos x="18" y="8"/>
                </a:cxn>
                <a:cxn ang="0">
                  <a:pos x="0" y="60"/>
                </a:cxn>
                <a:cxn ang="0">
                  <a:pos x="0" y="78"/>
                </a:cxn>
                <a:cxn ang="0">
                  <a:pos x="0" y="96"/>
                </a:cxn>
                <a:cxn ang="0">
                  <a:pos x="25" y="152"/>
                </a:cxn>
                <a:cxn ang="0">
                  <a:pos x="41" y="157"/>
                </a:cxn>
                <a:cxn ang="0">
                  <a:pos x="50" y="157"/>
                </a:cxn>
                <a:cxn ang="0">
                  <a:pos x="67" y="157"/>
                </a:cxn>
                <a:cxn ang="0">
                  <a:pos x="99" y="103"/>
                </a:cxn>
                <a:cxn ang="0">
                  <a:pos x="99" y="101"/>
                </a:cxn>
                <a:cxn ang="0">
                  <a:pos x="99" y="99"/>
                </a:cxn>
                <a:cxn ang="0">
                  <a:pos x="99" y="98"/>
                </a:cxn>
                <a:cxn ang="0">
                  <a:pos x="99" y="97"/>
                </a:cxn>
                <a:cxn ang="0">
                  <a:pos x="99" y="96"/>
                </a:cxn>
                <a:cxn ang="0">
                  <a:pos x="99" y="95"/>
                </a:cxn>
                <a:cxn ang="0">
                  <a:pos x="65" y="95"/>
                </a:cxn>
                <a:cxn ang="0">
                  <a:pos x="65" y="102"/>
                </a:cxn>
              </a:cxnLst>
              <a:rect l="0" t="0" r="r" b="b"/>
              <a:pathLst>
                <a:path w="100" h="158">
                  <a:moveTo>
                    <a:pt x="65" y="102"/>
                  </a:moveTo>
                  <a:lnTo>
                    <a:pt x="65" y="112"/>
                  </a:lnTo>
                  <a:lnTo>
                    <a:pt x="64" y="119"/>
                  </a:lnTo>
                  <a:lnTo>
                    <a:pt x="61" y="123"/>
                  </a:lnTo>
                  <a:lnTo>
                    <a:pt x="59" y="127"/>
                  </a:lnTo>
                  <a:lnTo>
                    <a:pt x="56" y="129"/>
                  </a:lnTo>
                  <a:lnTo>
                    <a:pt x="50" y="129"/>
                  </a:lnTo>
                  <a:lnTo>
                    <a:pt x="45" y="129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45" y="28"/>
                  </a:lnTo>
                  <a:lnTo>
                    <a:pt x="50" y="28"/>
                  </a:lnTo>
                  <a:lnTo>
                    <a:pt x="56" y="28"/>
                  </a:lnTo>
                  <a:lnTo>
                    <a:pt x="65" y="56"/>
                  </a:lnTo>
                  <a:lnTo>
                    <a:pt x="99" y="56"/>
                  </a:lnTo>
                  <a:lnTo>
                    <a:pt x="99" y="54"/>
                  </a:lnTo>
                  <a:lnTo>
                    <a:pt x="98" y="42"/>
                  </a:lnTo>
                  <a:lnTo>
                    <a:pt x="66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25" y="5"/>
                  </a:lnTo>
                  <a:lnTo>
                    <a:pt x="18" y="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0" y="96"/>
                  </a:lnTo>
                  <a:lnTo>
                    <a:pt x="25" y="152"/>
                  </a:lnTo>
                  <a:lnTo>
                    <a:pt x="41" y="157"/>
                  </a:lnTo>
                  <a:lnTo>
                    <a:pt x="50" y="157"/>
                  </a:lnTo>
                  <a:lnTo>
                    <a:pt x="67" y="157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65" y="95"/>
                  </a:lnTo>
                  <a:lnTo>
                    <a:pt x="65" y="102"/>
                  </a:lnTo>
                  <a:close/>
                </a:path>
              </a:pathLst>
            </a:custGeom>
            <a:noFill/>
            <a:ln w="25197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Rectangle 94"/>
            <p:cNvSpPr>
              <a:spLocks noChangeArrowheads="1"/>
            </p:cNvSpPr>
            <p:nvPr/>
          </p:nvSpPr>
          <p:spPr bwMode="auto">
            <a:xfrm>
              <a:off x="9315" y="6061"/>
              <a:ext cx="62" cy="31"/>
            </a:xfrm>
            <a:prstGeom prst="rect">
              <a:avLst/>
            </a:prstGeom>
            <a:noFill/>
            <a:ln w="25197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9393" y="5984"/>
              <a:ext cx="88" cy="149"/>
            </a:xfrm>
            <a:custGeom>
              <a:avLst/>
              <a:gdLst/>
              <a:ahLst/>
              <a:cxnLst>
                <a:cxn ang="0">
                  <a:pos x="52" y="149"/>
                </a:cxn>
                <a:cxn ang="0">
                  <a:pos x="65" y="82"/>
                </a:cxn>
                <a:cxn ang="0">
                  <a:pos x="88" y="26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56" y="30"/>
                </a:cxn>
                <a:cxn ang="0">
                  <a:pos x="48" y="46"/>
                </a:cxn>
                <a:cxn ang="0">
                  <a:pos x="25" y="107"/>
                </a:cxn>
                <a:cxn ang="0">
                  <a:pos x="17" y="149"/>
                </a:cxn>
                <a:cxn ang="0">
                  <a:pos x="52" y="149"/>
                </a:cxn>
              </a:cxnLst>
              <a:rect l="0" t="0" r="r" b="b"/>
              <a:pathLst>
                <a:path w="88" h="149">
                  <a:moveTo>
                    <a:pt x="52" y="149"/>
                  </a:moveTo>
                  <a:lnTo>
                    <a:pt x="65" y="82"/>
                  </a:lnTo>
                  <a:lnTo>
                    <a:pt x="88" y="26"/>
                  </a:lnTo>
                  <a:lnTo>
                    <a:pt x="8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56" y="30"/>
                  </a:lnTo>
                  <a:lnTo>
                    <a:pt x="48" y="46"/>
                  </a:lnTo>
                  <a:lnTo>
                    <a:pt x="25" y="107"/>
                  </a:lnTo>
                  <a:lnTo>
                    <a:pt x="17" y="149"/>
                  </a:lnTo>
                  <a:lnTo>
                    <a:pt x="52" y="149"/>
                  </a:lnTo>
                  <a:close/>
                </a:path>
              </a:pathLst>
            </a:custGeom>
            <a:noFill/>
            <a:ln w="25197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9140" y="6176"/>
              <a:ext cx="356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5" y="0"/>
                </a:cxn>
                <a:cxn ang="0">
                  <a:pos x="356" y="172"/>
                </a:cxn>
              </a:cxnLst>
              <a:rect l="0" t="0" r="r" b="b"/>
              <a:pathLst>
                <a:path w="356" h="172">
                  <a:moveTo>
                    <a:pt x="0" y="0"/>
                  </a:moveTo>
                  <a:lnTo>
                    <a:pt x="285" y="0"/>
                  </a:lnTo>
                  <a:lnTo>
                    <a:pt x="356" y="172"/>
                  </a:lnTo>
                </a:path>
              </a:pathLst>
            </a:custGeom>
            <a:noFill/>
            <a:ln w="7201">
              <a:solidFill>
                <a:srgbClr val="231F2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285875" y="1762125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sz="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ja-JP" altLang="en-US" sz="7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</a:t>
            </a:r>
            <a:r>
              <a:rPr lang="ja-JP" altLang="en-US" sz="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業団地</a:t>
            </a:r>
            <a:endParaRPr lang="en-US" sz="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168400" y="14605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IC-11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324101" y="2794000"/>
            <a:ext cx="96562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sz="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</a:t>
            </a:r>
            <a:r>
              <a:rPr lang="ja-JP" altLang="en-US" sz="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業団地</a:t>
            </a:r>
            <a:endParaRPr lang="en-US" sz="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331720" y="3345180"/>
            <a:ext cx="914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Yen Lap </a:t>
            </a:r>
            <a:r>
              <a:rPr lang="ja-JP" altLang="en-US" sz="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工業集団</a:t>
            </a:r>
            <a:endParaRPr lang="en-US" sz="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806700" y="2959100"/>
            <a:ext cx="1092200" cy="24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SONG THAO </a:t>
            </a:r>
            <a:r>
              <a:rPr lang="ja-JP" altLang="en-US" sz="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工業集団</a:t>
            </a:r>
            <a:endParaRPr lang="en-US" sz="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438274" y="4635500"/>
            <a:ext cx="92392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altLang="ja-JP" sz="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ja-JP" sz="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工業集団</a:t>
            </a:r>
            <a:endParaRPr lang="en-US" sz="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670300" y="2806700"/>
            <a:ext cx="838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ja-JP" altLang="en-US" sz="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</a:t>
            </a:r>
            <a:r>
              <a:rPr lang="ja-JP" altLang="en-US" sz="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業団地</a:t>
            </a:r>
            <a:endParaRPr lang="en-US" sz="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3594100" y="3606800"/>
            <a:ext cx="9906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Nong</a:t>
            </a:r>
            <a:r>
              <a:rPr lang="ja-JP" altLang="en-US" sz="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工業団地</a:t>
            </a:r>
            <a:endParaRPr lang="en-US" sz="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368800" y="2606040"/>
            <a:ext cx="11303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</a:t>
            </a:r>
            <a:r>
              <a:rPr lang="ja-JP" altLang="en-US" sz="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業団地</a:t>
            </a:r>
            <a:endParaRPr lang="en-US" sz="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279900" y="3149600"/>
            <a:ext cx="11049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Dong Lang </a:t>
            </a:r>
            <a:r>
              <a:rPr lang="ja-JP" altLang="en-US" sz="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工業集団</a:t>
            </a:r>
            <a:endParaRPr lang="en-US" sz="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381500" y="3492500"/>
            <a:ext cx="1117600" cy="19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</a:t>
            </a:r>
            <a:r>
              <a:rPr lang="en-US" sz="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Van</a:t>
            </a:r>
            <a:r>
              <a:rPr lang="ja-JP" altLang="en-US" sz="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工業団地</a:t>
            </a:r>
            <a:endParaRPr lang="en-US" sz="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020820" y="4216400"/>
            <a:ext cx="105410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ja-JP" sz="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 </a:t>
            </a:r>
            <a:r>
              <a:rPr lang="ja-JP" altLang="en-US" sz="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</a:t>
            </a:r>
            <a:r>
              <a:rPr lang="ja-JP" altLang="en-US" sz="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業団地</a:t>
            </a:r>
            <a:endParaRPr lang="en-US" sz="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759200" y="5334000"/>
            <a:ext cx="10668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altLang="ja-JP" sz="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ja-JP" altLang="en-US" sz="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工業集団</a:t>
            </a:r>
            <a:endParaRPr lang="en-US" sz="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179060" y="3832860"/>
            <a:ext cx="10287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Bach </a:t>
            </a:r>
            <a:r>
              <a:rPr lang="en-US" altLang="ja-JP" sz="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Hac</a:t>
            </a:r>
            <a:r>
              <a:rPr lang="en-US" altLang="ja-JP" sz="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工業集団</a:t>
            </a:r>
            <a:endParaRPr lang="en-US" sz="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667000" y="23368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IC-10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556000" y="25019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IC-9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406900" y="26797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IC-8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965700" y="2857500"/>
            <a:ext cx="457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IC-7</a:t>
            </a:r>
            <a:endParaRPr lang="en-US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81800" y="304800"/>
            <a:ext cx="1905000" cy="1323439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ja-JP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州</a:t>
            </a:r>
            <a:r>
              <a:rPr lang="ja-JP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の各工業団地を発展する基本計画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92875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3" y="762000"/>
            <a:ext cx="89223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ja-JP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ja-JP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ja-JP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交通</a:t>
            </a:r>
            <a:r>
              <a:rPr lang="ja-JP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イ</a:t>
            </a:r>
            <a:r>
              <a:rPr lang="ja-JP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ンフラ： </a:t>
            </a:r>
            <a:endParaRPr lang="en-US" altLang="ja-JP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	Con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Minh - Lao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– Ha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の経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済的な回廊に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位置がある州で、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国道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国道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国道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32B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、国道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32C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、国道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– Lao Cao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高速道路、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Ho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Chi Minh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路、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– Ha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鉄道な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どの重要な交通ルートがあ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り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多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くの中央川が通って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いるので、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は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と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地域の州と全国に相互で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き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る便利な条件です。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交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通ネットワークは合理的に地域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分配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さ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れており、道路、内陸水路、鉄道の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つの輸送手段があり、内外の物品や乗客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流通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非常に便利です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現在の道路ネットワークには、国道、地方道路、都市道路、地区道路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町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道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路、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村道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路が含まれます。全長は約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10,000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キロで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す。 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には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つの大きな川が流れています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Hong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川、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川、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川は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Viet Tri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市で交わります。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また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Chay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川や</a:t>
            </a:r>
            <a:r>
              <a:rPr lang="en-US" altLang="ja-JP" dirty="0" err="1" smtClean="0">
                <a:latin typeface="Times New Roman" pitchFamily="18" charset="0"/>
                <a:cs typeface="Times New Roman" pitchFamily="18" charset="0"/>
              </a:rPr>
              <a:t>Bua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川な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どの支流があり、便利な水路ネットワークを構築しています。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 err="1">
                <a:latin typeface="Times New Roman" pitchFamily="18" charset="0"/>
                <a:cs typeface="Times New Roman" pitchFamily="18" charset="0"/>
              </a:rPr>
              <a:t>Tho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の水路の全長は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248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キロで、押し、引き船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と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艀が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雨季にうまくいきます。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36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ja-JP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で開発投資の条件についての概要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5791200" cy="365125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 KHE INDUSTRIAL ZONE, PHU THO PROVINCE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2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PHU THO</a:t>
            </a:r>
            <a:r>
              <a:rPr lang="ja-JP" alt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州</a:t>
            </a:r>
            <a:r>
              <a:rPr lang="ja-JP" alt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の交通リンクのマップ</a:t>
            </a:r>
            <a:endParaRPr lang="en-US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28601" y="152400"/>
            <a:ext cx="9372601" cy="10427336"/>
            <a:chOff x="0" y="260"/>
            <a:chExt cx="14760" cy="1642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39" y="260"/>
              <a:ext cx="23" cy="7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" y="873"/>
              <a:ext cx="14400" cy="9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0" y="16439"/>
              <a:ext cx="654" cy="0"/>
            </a:xfrm>
            <a:prstGeom prst="line">
              <a:avLst/>
            </a:prstGeom>
            <a:noFill/>
            <a:ln w="362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9" y="16217"/>
              <a:ext cx="466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1" y="16299"/>
              <a:ext cx="30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30"/>
          <p:cNvSpPr/>
          <p:nvPr/>
        </p:nvSpPr>
        <p:spPr>
          <a:xfrm>
            <a:off x="609600" y="1981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TUYEN QUANG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600" y="36576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PHU THO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01750" y="1718704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40243" y="3187102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57615" y="3949700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71800" y="2718485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79392" y="320640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73142" y="230505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92392" y="207645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04842" y="422910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47792" y="445735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24242" y="474310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65292" y="371475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04992" y="3203575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16242" y="2673006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14692" y="3471519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13237" y="2605089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703794" y="3531845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4B</a:t>
            </a:r>
            <a:endParaRPr lang="en-US" sz="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95882" y="4974882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5A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52978" y="5251111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5B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07979" y="5884519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55786" y="6055971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70201" y="5513060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5B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36785" y="4881562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5A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715126" y="4952991"/>
            <a:ext cx="383058" cy="21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48425" y="11811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 </a:t>
            </a:r>
            <a:r>
              <a:rPr lang="en-US" sz="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ja-JP" alt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国境ゲート</a:t>
            </a:r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250km</a:t>
            </a:r>
            <a:endParaRPr lang="en-US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86600" y="28194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 SON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77200" y="40386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 NINH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26670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 NGUYEN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85900" y="3705225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VIET TRI</a:t>
            </a:r>
            <a:endParaRPr lang="en-US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62200" y="33528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VINH PHUC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14700" y="356235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空港</a:t>
            </a:r>
            <a:endParaRPr lang="en-US" altLang="ja-JP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km</a:t>
            </a:r>
            <a:endParaRPr lang="en-US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105150" y="447675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NOI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km</a:t>
            </a:r>
            <a:endParaRPr lang="en-US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95400" y="52578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 BINH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-76200" y="4648200"/>
            <a:ext cx="99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LA</a:t>
            </a:r>
            <a:endParaRPr lang="en-US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19600" y="45720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 NINH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953000" y="53340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DUONG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172200" y="569595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PHONG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km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638800" y="62484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THAI BINH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638925" y="6096000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 Bi </a:t>
            </a:r>
            <a:r>
              <a:rPr lang="ja-JP" altLang="en-US" sz="1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空港</a:t>
            </a:r>
            <a:endParaRPr lang="en-US" altLang="ja-JP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175 km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391400" y="58674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1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空港</a:t>
            </a:r>
            <a:endParaRPr lang="en-US" altLang="ja-JP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 km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48600" y="54102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Cat Lam </a:t>
            </a:r>
            <a:r>
              <a:rPr lang="ja-JP" altLang="en-US" sz="1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空港</a:t>
            </a:r>
            <a:endParaRPr lang="en-US" altLang="ja-JP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185 km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 rot="3208018">
            <a:off x="2718129" y="5452207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 Chi Minh </a:t>
            </a:r>
            <a:r>
              <a:rPr lang="ja-JP" altLang="en-US" sz="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路</a:t>
            </a:r>
            <a:endParaRPr lang="en-US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 rot="20712177">
            <a:off x="1753987" y="2172175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 Chi Minh </a:t>
            </a:r>
            <a:r>
              <a:rPr lang="ja-JP" altLang="en-US" sz="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路</a:t>
            </a:r>
            <a:endParaRPr lang="en-US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 rot="2958600">
            <a:off x="-67347" y="2836932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NOI BAI - LAO CAI 高速道路</a:t>
            </a:r>
            <a:endParaRPr lang="en-US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 rot="2705117">
            <a:off x="-296185" y="2264340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 CAI 200 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>
          <a:xfrm rot="17744658">
            <a:off x="3134501" y="1002591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 BANG 310 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 rot="3373144">
            <a:off x="259343" y="885713"/>
            <a:ext cx="1560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 GIANG 220 km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1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7961</TotalTime>
  <Words>2432</Words>
  <Application>Microsoft Office PowerPoint</Application>
  <PresentationFormat>On-screen Show (4:3)</PresentationFormat>
  <Paragraphs>300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締結した貿易協定</vt:lpstr>
      <vt:lpstr>地域の他の国と競争する最低賃金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 KHE工業団地の投資インセンティブと投資促進</vt:lpstr>
      <vt:lpstr>工業団地に提供する労働力</vt:lpstr>
      <vt:lpstr>CAM KHE工業団地周辺の人口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DucAnh</cp:lastModifiedBy>
  <cp:revision>924</cp:revision>
  <cp:lastPrinted>2015-11-20T01:12:40Z</cp:lastPrinted>
  <dcterms:created xsi:type="dcterms:W3CDTF">2015-02-25T03:29:39Z</dcterms:created>
  <dcterms:modified xsi:type="dcterms:W3CDTF">2018-01-11T02:45:59Z</dcterms:modified>
</cp:coreProperties>
</file>